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60" r:id="rId2"/>
    <p:sldId id="304" r:id="rId3"/>
    <p:sldId id="378" r:id="rId4"/>
    <p:sldId id="278" r:id="rId5"/>
    <p:sldId id="282" r:id="rId6"/>
    <p:sldId id="274" r:id="rId7"/>
    <p:sldId id="380" r:id="rId8"/>
    <p:sldId id="376" r:id="rId9"/>
    <p:sldId id="383" r:id="rId10"/>
    <p:sldId id="384" r:id="rId11"/>
    <p:sldId id="385" r:id="rId12"/>
    <p:sldId id="293"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860F"/>
    <a:srgbClr val="FF7B06"/>
    <a:srgbClr val="FFFFFF"/>
    <a:srgbClr val="5F2F05"/>
    <a:srgbClr val="4D92C3"/>
    <a:srgbClr val="CFD5EA"/>
    <a:srgbClr val="AEAFB4"/>
    <a:srgbClr val="4472C4"/>
    <a:srgbClr val="AFABAB"/>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17" autoAdjust="0"/>
    <p:restoredTop sz="93689" autoAdjust="0"/>
  </p:normalViewPr>
  <p:slideViewPr>
    <p:cSldViewPr snapToGrid="0">
      <p:cViewPr varScale="1">
        <p:scale>
          <a:sx n="103" d="100"/>
          <a:sy n="103" d="100"/>
        </p:scale>
        <p:origin x="420" y="114"/>
      </p:cViewPr>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liuch\Desktop\tsp\&#32479;&#35745;&#25991;&#26723;\&#32479;&#35745;&#20108;&#27425;&#39033;&#20010;&#25968;.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CN" dirty="0"/>
              <a:t>QUBO</a:t>
            </a:r>
            <a:r>
              <a:rPr lang="ja-JP" altLang="en-US" dirty="0"/>
              <a:t>モデルの二次項数</a:t>
            </a:r>
            <a:endParaRPr lang="zh-CN" alt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v>完全グラフに基づくTSP問題の二次項数</c:v>
          </c:tx>
          <c:spPr>
            <a:ln w="19050" cap="rnd">
              <a:noFill/>
              <a:round/>
            </a:ln>
            <a:effectLst/>
          </c:spPr>
          <c:marker>
            <c:symbol val="circle"/>
            <c:size val="5"/>
            <c:spPr>
              <a:solidFill>
                <a:srgbClr val="FF0000"/>
              </a:solidFill>
              <a:ln w="9525">
                <a:noFill/>
              </a:ln>
              <a:effectLst/>
            </c:spPr>
          </c:marker>
          <c:xVal>
            <c:numRef>
              <c:f>Sheet1!$A$2:$A$97</c:f>
              <c:numCache>
                <c:formatCode>General</c:formatCode>
                <c:ptCount val="96"/>
                <c:pt idx="0">
                  <c:v>5</c:v>
                </c:pt>
                <c:pt idx="1">
                  <c:v>6</c:v>
                </c:pt>
                <c:pt idx="2">
                  <c:v>7</c:v>
                </c:pt>
                <c:pt idx="3">
                  <c:v>8</c:v>
                </c:pt>
                <c:pt idx="4">
                  <c:v>9</c:v>
                </c:pt>
                <c:pt idx="5">
                  <c:v>10</c:v>
                </c:pt>
                <c:pt idx="6">
                  <c:v>11</c:v>
                </c:pt>
                <c:pt idx="7">
                  <c:v>12</c:v>
                </c:pt>
                <c:pt idx="8">
                  <c:v>13</c:v>
                </c:pt>
                <c:pt idx="9">
                  <c:v>14</c:v>
                </c:pt>
                <c:pt idx="10">
                  <c:v>15</c:v>
                </c:pt>
                <c:pt idx="11">
                  <c:v>16</c:v>
                </c:pt>
                <c:pt idx="12">
                  <c:v>17</c:v>
                </c:pt>
                <c:pt idx="13">
                  <c:v>18</c:v>
                </c:pt>
                <c:pt idx="14">
                  <c:v>19</c:v>
                </c:pt>
                <c:pt idx="15">
                  <c:v>20</c:v>
                </c:pt>
                <c:pt idx="16">
                  <c:v>21</c:v>
                </c:pt>
                <c:pt idx="17">
                  <c:v>22</c:v>
                </c:pt>
                <c:pt idx="18">
                  <c:v>23</c:v>
                </c:pt>
                <c:pt idx="19">
                  <c:v>24</c:v>
                </c:pt>
                <c:pt idx="20">
                  <c:v>25</c:v>
                </c:pt>
                <c:pt idx="21">
                  <c:v>26</c:v>
                </c:pt>
                <c:pt idx="22">
                  <c:v>27</c:v>
                </c:pt>
                <c:pt idx="23">
                  <c:v>28</c:v>
                </c:pt>
                <c:pt idx="24">
                  <c:v>29</c:v>
                </c:pt>
                <c:pt idx="25">
                  <c:v>30</c:v>
                </c:pt>
                <c:pt idx="26">
                  <c:v>31</c:v>
                </c:pt>
                <c:pt idx="27">
                  <c:v>32</c:v>
                </c:pt>
                <c:pt idx="28">
                  <c:v>33</c:v>
                </c:pt>
                <c:pt idx="29">
                  <c:v>34</c:v>
                </c:pt>
                <c:pt idx="30">
                  <c:v>35</c:v>
                </c:pt>
                <c:pt idx="31">
                  <c:v>36</c:v>
                </c:pt>
                <c:pt idx="32">
                  <c:v>37</c:v>
                </c:pt>
                <c:pt idx="33">
                  <c:v>38</c:v>
                </c:pt>
                <c:pt idx="34">
                  <c:v>39</c:v>
                </c:pt>
                <c:pt idx="35">
                  <c:v>40</c:v>
                </c:pt>
                <c:pt idx="36">
                  <c:v>41</c:v>
                </c:pt>
                <c:pt idx="37">
                  <c:v>42</c:v>
                </c:pt>
                <c:pt idx="38">
                  <c:v>43</c:v>
                </c:pt>
                <c:pt idx="39">
                  <c:v>44</c:v>
                </c:pt>
                <c:pt idx="40">
                  <c:v>45</c:v>
                </c:pt>
                <c:pt idx="41">
                  <c:v>46</c:v>
                </c:pt>
                <c:pt idx="42">
                  <c:v>47</c:v>
                </c:pt>
                <c:pt idx="43">
                  <c:v>48</c:v>
                </c:pt>
                <c:pt idx="44">
                  <c:v>49</c:v>
                </c:pt>
                <c:pt idx="45">
                  <c:v>50</c:v>
                </c:pt>
                <c:pt idx="46">
                  <c:v>51</c:v>
                </c:pt>
                <c:pt idx="47">
                  <c:v>52</c:v>
                </c:pt>
                <c:pt idx="48">
                  <c:v>53</c:v>
                </c:pt>
                <c:pt idx="49">
                  <c:v>54</c:v>
                </c:pt>
                <c:pt idx="50">
                  <c:v>55</c:v>
                </c:pt>
                <c:pt idx="51">
                  <c:v>56</c:v>
                </c:pt>
                <c:pt idx="52">
                  <c:v>57</c:v>
                </c:pt>
                <c:pt idx="53">
                  <c:v>58</c:v>
                </c:pt>
                <c:pt idx="54">
                  <c:v>59</c:v>
                </c:pt>
                <c:pt idx="55">
                  <c:v>60</c:v>
                </c:pt>
                <c:pt idx="56">
                  <c:v>61</c:v>
                </c:pt>
                <c:pt idx="57">
                  <c:v>62</c:v>
                </c:pt>
                <c:pt idx="58">
                  <c:v>63</c:v>
                </c:pt>
                <c:pt idx="59">
                  <c:v>64</c:v>
                </c:pt>
                <c:pt idx="60">
                  <c:v>65</c:v>
                </c:pt>
                <c:pt idx="61">
                  <c:v>66</c:v>
                </c:pt>
                <c:pt idx="62">
                  <c:v>67</c:v>
                </c:pt>
                <c:pt idx="63">
                  <c:v>68</c:v>
                </c:pt>
                <c:pt idx="64">
                  <c:v>69</c:v>
                </c:pt>
                <c:pt idx="65">
                  <c:v>70</c:v>
                </c:pt>
                <c:pt idx="66">
                  <c:v>71</c:v>
                </c:pt>
                <c:pt idx="67">
                  <c:v>72</c:v>
                </c:pt>
                <c:pt idx="68">
                  <c:v>73</c:v>
                </c:pt>
                <c:pt idx="69">
                  <c:v>74</c:v>
                </c:pt>
                <c:pt idx="70">
                  <c:v>75</c:v>
                </c:pt>
                <c:pt idx="71">
                  <c:v>76</c:v>
                </c:pt>
                <c:pt idx="72">
                  <c:v>77</c:v>
                </c:pt>
                <c:pt idx="73">
                  <c:v>78</c:v>
                </c:pt>
                <c:pt idx="74">
                  <c:v>79</c:v>
                </c:pt>
                <c:pt idx="75">
                  <c:v>80</c:v>
                </c:pt>
                <c:pt idx="76">
                  <c:v>81</c:v>
                </c:pt>
                <c:pt idx="77">
                  <c:v>82</c:v>
                </c:pt>
                <c:pt idx="78">
                  <c:v>83</c:v>
                </c:pt>
                <c:pt idx="79">
                  <c:v>84</c:v>
                </c:pt>
                <c:pt idx="80">
                  <c:v>85</c:v>
                </c:pt>
                <c:pt idx="81">
                  <c:v>86</c:v>
                </c:pt>
                <c:pt idx="82">
                  <c:v>87</c:v>
                </c:pt>
                <c:pt idx="83">
                  <c:v>88</c:v>
                </c:pt>
                <c:pt idx="84">
                  <c:v>89</c:v>
                </c:pt>
                <c:pt idx="85">
                  <c:v>90</c:v>
                </c:pt>
                <c:pt idx="86">
                  <c:v>91</c:v>
                </c:pt>
                <c:pt idx="87">
                  <c:v>92</c:v>
                </c:pt>
                <c:pt idx="88">
                  <c:v>93</c:v>
                </c:pt>
                <c:pt idx="89">
                  <c:v>94</c:v>
                </c:pt>
                <c:pt idx="90">
                  <c:v>95</c:v>
                </c:pt>
                <c:pt idx="91">
                  <c:v>96</c:v>
                </c:pt>
                <c:pt idx="92">
                  <c:v>97</c:v>
                </c:pt>
                <c:pt idx="93">
                  <c:v>98</c:v>
                </c:pt>
                <c:pt idx="94">
                  <c:v>99</c:v>
                </c:pt>
                <c:pt idx="95">
                  <c:v>100</c:v>
                </c:pt>
              </c:numCache>
            </c:numRef>
          </c:xVal>
          <c:yVal>
            <c:numRef>
              <c:f>Sheet1!$B$2:$B$97</c:f>
              <c:numCache>
                <c:formatCode>General</c:formatCode>
                <c:ptCount val="96"/>
                <c:pt idx="0">
                  <c:v>200</c:v>
                </c:pt>
                <c:pt idx="1">
                  <c:v>360</c:v>
                </c:pt>
                <c:pt idx="2">
                  <c:v>588</c:v>
                </c:pt>
                <c:pt idx="3">
                  <c:v>896</c:v>
                </c:pt>
                <c:pt idx="4">
                  <c:v>1296</c:v>
                </c:pt>
                <c:pt idx="5">
                  <c:v>1800</c:v>
                </c:pt>
                <c:pt idx="6">
                  <c:v>2420</c:v>
                </c:pt>
                <c:pt idx="7">
                  <c:v>3168</c:v>
                </c:pt>
                <c:pt idx="8">
                  <c:v>4056</c:v>
                </c:pt>
                <c:pt idx="9">
                  <c:v>5096</c:v>
                </c:pt>
                <c:pt idx="10">
                  <c:v>6300</c:v>
                </c:pt>
                <c:pt idx="11">
                  <c:v>7680</c:v>
                </c:pt>
                <c:pt idx="12">
                  <c:v>9248</c:v>
                </c:pt>
                <c:pt idx="13">
                  <c:v>11016</c:v>
                </c:pt>
                <c:pt idx="14">
                  <c:v>12996</c:v>
                </c:pt>
                <c:pt idx="15">
                  <c:v>15200</c:v>
                </c:pt>
                <c:pt idx="16">
                  <c:v>17640</c:v>
                </c:pt>
                <c:pt idx="17">
                  <c:v>20328</c:v>
                </c:pt>
                <c:pt idx="18">
                  <c:v>23276</c:v>
                </c:pt>
                <c:pt idx="19">
                  <c:v>26496</c:v>
                </c:pt>
                <c:pt idx="20">
                  <c:v>30000</c:v>
                </c:pt>
                <c:pt idx="21">
                  <c:v>33800</c:v>
                </c:pt>
                <c:pt idx="22">
                  <c:v>37908</c:v>
                </c:pt>
                <c:pt idx="23">
                  <c:v>42336</c:v>
                </c:pt>
                <c:pt idx="24">
                  <c:v>47096</c:v>
                </c:pt>
                <c:pt idx="25">
                  <c:v>52200</c:v>
                </c:pt>
                <c:pt idx="26">
                  <c:v>57660</c:v>
                </c:pt>
                <c:pt idx="27">
                  <c:v>63488</c:v>
                </c:pt>
                <c:pt idx="28">
                  <c:v>69696</c:v>
                </c:pt>
                <c:pt idx="29">
                  <c:v>76296</c:v>
                </c:pt>
                <c:pt idx="30">
                  <c:v>83300</c:v>
                </c:pt>
                <c:pt idx="31">
                  <c:v>90720</c:v>
                </c:pt>
                <c:pt idx="32">
                  <c:v>98568</c:v>
                </c:pt>
                <c:pt idx="33">
                  <c:v>106856</c:v>
                </c:pt>
                <c:pt idx="34">
                  <c:v>115596</c:v>
                </c:pt>
                <c:pt idx="35">
                  <c:v>124800</c:v>
                </c:pt>
                <c:pt idx="36">
                  <c:v>134480</c:v>
                </c:pt>
                <c:pt idx="37">
                  <c:v>144648</c:v>
                </c:pt>
                <c:pt idx="38">
                  <c:v>155316</c:v>
                </c:pt>
                <c:pt idx="39">
                  <c:v>166496</c:v>
                </c:pt>
                <c:pt idx="40">
                  <c:v>178200</c:v>
                </c:pt>
                <c:pt idx="41">
                  <c:v>190440</c:v>
                </c:pt>
                <c:pt idx="42">
                  <c:v>203228</c:v>
                </c:pt>
                <c:pt idx="43">
                  <c:v>216576</c:v>
                </c:pt>
                <c:pt idx="44">
                  <c:v>230496</c:v>
                </c:pt>
                <c:pt idx="45">
                  <c:v>245000</c:v>
                </c:pt>
                <c:pt idx="46">
                  <c:v>260100</c:v>
                </c:pt>
                <c:pt idx="47">
                  <c:v>275808</c:v>
                </c:pt>
                <c:pt idx="48">
                  <c:v>292136</c:v>
                </c:pt>
                <c:pt idx="49">
                  <c:v>309096</c:v>
                </c:pt>
                <c:pt idx="50">
                  <c:v>326700</c:v>
                </c:pt>
                <c:pt idx="51">
                  <c:v>344960</c:v>
                </c:pt>
                <c:pt idx="52">
                  <c:v>363888</c:v>
                </c:pt>
                <c:pt idx="53">
                  <c:v>383496</c:v>
                </c:pt>
                <c:pt idx="54">
                  <c:v>403796</c:v>
                </c:pt>
                <c:pt idx="55">
                  <c:v>424800</c:v>
                </c:pt>
                <c:pt idx="56">
                  <c:v>446520</c:v>
                </c:pt>
                <c:pt idx="57">
                  <c:v>468968</c:v>
                </c:pt>
                <c:pt idx="58">
                  <c:v>492156</c:v>
                </c:pt>
                <c:pt idx="59">
                  <c:v>516096</c:v>
                </c:pt>
                <c:pt idx="60">
                  <c:v>540800</c:v>
                </c:pt>
                <c:pt idx="61">
                  <c:v>566280</c:v>
                </c:pt>
                <c:pt idx="62">
                  <c:v>592548</c:v>
                </c:pt>
                <c:pt idx="63">
                  <c:v>619616</c:v>
                </c:pt>
                <c:pt idx="64">
                  <c:v>647496</c:v>
                </c:pt>
                <c:pt idx="65">
                  <c:v>676200</c:v>
                </c:pt>
                <c:pt idx="66">
                  <c:v>705740</c:v>
                </c:pt>
                <c:pt idx="67">
                  <c:v>736128</c:v>
                </c:pt>
                <c:pt idx="68">
                  <c:v>767376</c:v>
                </c:pt>
                <c:pt idx="69">
                  <c:v>799496</c:v>
                </c:pt>
                <c:pt idx="70">
                  <c:v>832500</c:v>
                </c:pt>
                <c:pt idx="71">
                  <c:v>866400</c:v>
                </c:pt>
                <c:pt idx="72">
                  <c:v>901208</c:v>
                </c:pt>
                <c:pt idx="73">
                  <c:v>936936</c:v>
                </c:pt>
                <c:pt idx="74">
                  <c:v>973596</c:v>
                </c:pt>
                <c:pt idx="75">
                  <c:v>1011200</c:v>
                </c:pt>
                <c:pt idx="76">
                  <c:v>1049760</c:v>
                </c:pt>
                <c:pt idx="77">
                  <c:v>1089288</c:v>
                </c:pt>
                <c:pt idx="78">
                  <c:v>1129796</c:v>
                </c:pt>
                <c:pt idx="79">
                  <c:v>1171296</c:v>
                </c:pt>
                <c:pt idx="80">
                  <c:v>1213800</c:v>
                </c:pt>
                <c:pt idx="81">
                  <c:v>1257320</c:v>
                </c:pt>
                <c:pt idx="82">
                  <c:v>1301868</c:v>
                </c:pt>
                <c:pt idx="83">
                  <c:v>1347456</c:v>
                </c:pt>
                <c:pt idx="84">
                  <c:v>1394096</c:v>
                </c:pt>
                <c:pt idx="85">
                  <c:v>1441800</c:v>
                </c:pt>
                <c:pt idx="86">
                  <c:v>1490580</c:v>
                </c:pt>
                <c:pt idx="87">
                  <c:v>1540448</c:v>
                </c:pt>
                <c:pt idx="88">
                  <c:v>1591416</c:v>
                </c:pt>
                <c:pt idx="89">
                  <c:v>1643496</c:v>
                </c:pt>
                <c:pt idx="90">
                  <c:v>1696700</c:v>
                </c:pt>
                <c:pt idx="91">
                  <c:v>1751040</c:v>
                </c:pt>
                <c:pt idx="92">
                  <c:v>1806528</c:v>
                </c:pt>
                <c:pt idx="93">
                  <c:v>1863176</c:v>
                </c:pt>
                <c:pt idx="94">
                  <c:v>1920996</c:v>
                </c:pt>
                <c:pt idx="95">
                  <c:v>1980000</c:v>
                </c:pt>
              </c:numCache>
            </c:numRef>
          </c:yVal>
          <c:smooth val="0"/>
          <c:extLst>
            <c:ext xmlns:c16="http://schemas.microsoft.com/office/drawing/2014/chart" uri="{C3380CC4-5D6E-409C-BE32-E72D297353CC}">
              <c16:uniqueId val="{00000000-34B0-4A71-BFD1-E0D78FD18872}"/>
            </c:ext>
          </c:extLst>
        </c:ser>
        <c:ser>
          <c:idx val="1"/>
          <c:order val="1"/>
          <c:tx>
            <c:v>nei方法で二次項数</c:v>
          </c:tx>
          <c:spPr>
            <a:ln w="19050" cap="rnd">
              <a:noFill/>
              <a:round/>
            </a:ln>
            <a:effectLst/>
          </c:spPr>
          <c:marker>
            <c:symbol val="circle"/>
            <c:size val="5"/>
            <c:spPr>
              <a:solidFill>
                <a:schemeClr val="accent4"/>
              </a:solidFill>
              <a:ln w="9525">
                <a:solidFill>
                  <a:schemeClr val="accent4"/>
                </a:solidFill>
              </a:ln>
              <a:effectLst/>
            </c:spPr>
          </c:marker>
          <c:xVal>
            <c:numRef>
              <c:f>Sheet1!$A$2:$A$97</c:f>
              <c:numCache>
                <c:formatCode>General</c:formatCode>
                <c:ptCount val="96"/>
                <c:pt idx="0">
                  <c:v>5</c:v>
                </c:pt>
                <c:pt idx="1">
                  <c:v>6</c:v>
                </c:pt>
                <c:pt idx="2">
                  <c:v>7</c:v>
                </c:pt>
                <c:pt idx="3">
                  <c:v>8</c:v>
                </c:pt>
                <c:pt idx="4">
                  <c:v>9</c:v>
                </c:pt>
                <c:pt idx="5">
                  <c:v>10</c:v>
                </c:pt>
                <c:pt idx="6">
                  <c:v>11</c:v>
                </c:pt>
                <c:pt idx="7">
                  <c:v>12</c:v>
                </c:pt>
                <c:pt idx="8">
                  <c:v>13</c:v>
                </c:pt>
                <c:pt idx="9">
                  <c:v>14</c:v>
                </c:pt>
                <c:pt idx="10">
                  <c:v>15</c:v>
                </c:pt>
                <c:pt idx="11">
                  <c:v>16</c:v>
                </c:pt>
                <c:pt idx="12">
                  <c:v>17</c:v>
                </c:pt>
                <c:pt idx="13">
                  <c:v>18</c:v>
                </c:pt>
                <c:pt idx="14">
                  <c:v>19</c:v>
                </c:pt>
                <c:pt idx="15">
                  <c:v>20</c:v>
                </c:pt>
                <c:pt idx="16">
                  <c:v>21</c:v>
                </c:pt>
                <c:pt idx="17">
                  <c:v>22</c:v>
                </c:pt>
                <c:pt idx="18">
                  <c:v>23</c:v>
                </c:pt>
                <c:pt idx="19">
                  <c:v>24</c:v>
                </c:pt>
                <c:pt idx="20">
                  <c:v>25</c:v>
                </c:pt>
                <c:pt idx="21">
                  <c:v>26</c:v>
                </c:pt>
                <c:pt idx="22">
                  <c:v>27</c:v>
                </c:pt>
                <c:pt idx="23">
                  <c:v>28</c:v>
                </c:pt>
                <c:pt idx="24">
                  <c:v>29</c:v>
                </c:pt>
                <c:pt idx="25">
                  <c:v>30</c:v>
                </c:pt>
                <c:pt idx="26">
                  <c:v>31</c:v>
                </c:pt>
                <c:pt idx="27">
                  <c:v>32</c:v>
                </c:pt>
                <c:pt idx="28">
                  <c:v>33</c:v>
                </c:pt>
                <c:pt idx="29">
                  <c:v>34</c:v>
                </c:pt>
                <c:pt idx="30">
                  <c:v>35</c:v>
                </c:pt>
                <c:pt idx="31">
                  <c:v>36</c:v>
                </c:pt>
                <c:pt idx="32">
                  <c:v>37</c:v>
                </c:pt>
                <c:pt idx="33">
                  <c:v>38</c:v>
                </c:pt>
                <c:pt idx="34">
                  <c:v>39</c:v>
                </c:pt>
                <c:pt idx="35">
                  <c:v>40</c:v>
                </c:pt>
                <c:pt idx="36">
                  <c:v>41</c:v>
                </c:pt>
                <c:pt idx="37">
                  <c:v>42</c:v>
                </c:pt>
                <c:pt idx="38">
                  <c:v>43</c:v>
                </c:pt>
                <c:pt idx="39">
                  <c:v>44</c:v>
                </c:pt>
                <c:pt idx="40">
                  <c:v>45</c:v>
                </c:pt>
                <c:pt idx="41">
                  <c:v>46</c:v>
                </c:pt>
                <c:pt idx="42">
                  <c:v>47</c:v>
                </c:pt>
                <c:pt idx="43">
                  <c:v>48</c:v>
                </c:pt>
                <c:pt idx="44">
                  <c:v>49</c:v>
                </c:pt>
                <c:pt idx="45">
                  <c:v>50</c:v>
                </c:pt>
                <c:pt idx="46">
                  <c:v>51</c:v>
                </c:pt>
                <c:pt idx="47">
                  <c:v>52</c:v>
                </c:pt>
                <c:pt idx="48">
                  <c:v>53</c:v>
                </c:pt>
                <c:pt idx="49">
                  <c:v>54</c:v>
                </c:pt>
                <c:pt idx="50">
                  <c:v>55</c:v>
                </c:pt>
                <c:pt idx="51">
                  <c:v>56</c:v>
                </c:pt>
                <c:pt idx="52">
                  <c:v>57</c:v>
                </c:pt>
                <c:pt idx="53">
                  <c:v>58</c:v>
                </c:pt>
                <c:pt idx="54">
                  <c:v>59</c:v>
                </c:pt>
                <c:pt idx="55">
                  <c:v>60</c:v>
                </c:pt>
                <c:pt idx="56">
                  <c:v>61</c:v>
                </c:pt>
                <c:pt idx="57">
                  <c:v>62</c:v>
                </c:pt>
                <c:pt idx="58">
                  <c:v>63</c:v>
                </c:pt>
                <c:pt idx="59">
                  <c:v>64</c:v>
                </c:pt>
                <c:pt idx="60">
                  <c:v>65</c:v>
                </c:pt>
                <c:pt idx="61">
                  <c:v>66</c:v>
                </c:pt>
                <c:pt idx="62">
                  <c:v>67</c:v>
                </c:pt>
                <c:pt idx="63">
                  <c:v>68</c:v>
                </c:pt>
                <c:pt idx="64">
                  <c:v>69</c:v>
                </c:pt>
                <c:pt idx="65">
                  <c:v>70</c:v>
                </c:pt>
                <c:pt idx="66">
                  <c:v>71</c:v>
                </c:pt>
                <c:pt idx="67">
                  <c:v>72</c:v>
                </c:pt>
                <c:pt idx="68">
                  <c:v>73</c:v>
                </c:pt>
                <c:pt idx="69">
                  <c:v>74</c:v>
                </c:pt>
                <c:pt idx="70">
                  <c:v>75</c:v>
                </c:pt>
                <c:pt idx="71">
                  <c:v>76</c:v>
                </c:pt>
                <c:pt idx="72">
                  <c:v>77</c:v>
                </c:pt>
                <c:pt idx="73">
                  <c:v>78</c:v>
                </c:pt>
                <c:pt idx="74">
                  <c:v>79</c:v>
                </c:pt>
                <c:pt idx="75">
                  <c:v>80</c:v>
                </c:pt>
                <c:pt idx="76">
                  <c:v>81</c:v>
                </c:pt>
                <c:pt idx="77">
                  <c:v>82</c:v>
                </c:pt>
                <c:pt idx="78">
                  <c:v>83</c:v>
                </c:pt>
                <c:pt idx="79">
                  <c:v>84</c:v>
                </c:pt>
                <c:pt idx="80">
                  <c:v>85</c:v>
                </c:pt>
                <c:pt idx="81">
                  <c:v>86</c:v>
                </c:pt>
                <c:pt idx="82">
                  <c:v>87</c:v>
                </c:pt>
                <c:pt idx="83">
                  <c:v>88</c:v>
                </c:pt>
                <c:pt idx="84">
                  <c:v>89</c:v>
                </c:pt>
                <c:pt idx="85">
                  <c:v>90</c:v>
                </c:pt>
                <c:pt idx="86">
                  <c:v>91</c:v>
                </c:pt>
                <c:pt idx="87">
                  <c:v>92</c:v>
                </c:pt>
                <c:pt idx="88">
                  <c:v>93</c:v>
                </c:pt>
                <c:pt idx="89">
                  <c:v>94</c:v>
                </c:pt>
                <c:pt idx="90">
                  <c:v>95</c:v>
                </c:pt>
                <c:pt idx="91">
                  <c:v>96</c:v>
                </c:pt>
                <c:pt idx="92">
                  <c:v>97</c:v>
                </c:pt>
                <c:pt idx="93">
                  <c:v>98</c:v>
                </c:pt>
                <c:pt idx="94">
                  <c:v>99</c:v>
                </c:pt>
                <c:pt idx="95">
                  <c:v>100</c:v>
                </c:pt>
              </c:numCache>
            </c:numRef>
          </c:xVal>
          <c:yVal>
            <c:numRef>
              <c:f>Sheet1!$C$2:$C$97</c:f>
              <c:numCache>
                <c:formatCode>General</c:formatCode>
                <c:ptCount val="96"/>
                <c:pt idx="0">
                  <c:v>190</c:v>
                </c:pt>
                <c:pt idx="1">
                  <c:v>348</c:v>
                </c:pt>
                <c:pt idx="2">
                  <c:v>574</c:v>
                </c:pt>
                <c:pt idx="3">
                  <c:v>880</c:v>
                </c:pt>
                <c:pt idx="4">
                  <c:v>1278</c:v>
                </c:pt>
                <c:pt idx="5">
                  <c:v>1780</c:v>
                </c:pt>
                <c:pt idx="6">
                  <c:v>2376</c:v>
                </c:pt>
                <c:pt idx="7">
                  <c:v>3144</c:v>
                </c:pt>
                <c:pt idx="8">
                  <c:v>4004</c:v>
                </c:pt>
                <c:pt idx="9">
                  <c:v>5068</c:v>
                </c:pt>
                <c:pt idx="10">
                  <c:v>6090</c:v>
                </c:pt>
                <c:pt idx="11">
                  <c:v>7552</c:v>
                </c:pt>
                <c:pt idx="12">
                  <c:v>9180</c:v>
                </c:pt>
                <c:pt idx="13">
                  <c:v>10764</c:v>
                </c:pt>
                <c:pt idx="14">
                  <c:v>12578</c:v>
                </c:pt>
                <c:pt idx="15">
                  <c:v>15000</c:v>
                </c:pt>
                <c:pt idx="16">
                  <c:v>16884</c:v>
                </c:pt>
                <c:pt idx="17">
                  <c:v>19888</c:v>
                </c:pt>
                <c:pt idx="18">
                  <c:v>22540</c:v>
                </c:pt>
                <c:pt idx="19">
                  <c:v>24912</c:v>
                </c:pt>
                <c:pt idx="20">
                  <c:v>29250</c:v>
                </c:pt>
                <c:pt idx="21">
                  <c:v>30940</c:v>
                </c:pt>
                <c:pt idx="22">
                  <c:v>34722</c:v>
                </c:pt>
                <c:pt idx="23">
                  <c:v>36960</c:v>
                </c:pt>
                <c:pt idx="24">
                  <c:v>43326</c:v>
                </c:pt>
                <c:pt idx="25">
                  <c:v>48000</c:v>
                </c:pt>
                <c:pt idx="26">
                  <c:v>51584</c:v>
                </c:pt>
                <c:pt idx="27">
                  <c:v>54016</c:v>
                </c:pt>
                <c:pt idx="28">
                  <c:v>63030</c:v>
                </c:pt>
                <c:pt idx="29">
                  <c:v>67048</c:v>
                </c:pt>
                <c:pt idx="30">
                  <c:v>72100</c:v>
                </c:pt>
                <c:pt idx="31">
                  <c:v>79488</c:v>
                </c:pt>
                <c:pt idx="32">
                  <c:v>83842</c:v>
                </c:pt>
                <c:pt idx="33">
                  <c:v>91048</c:v>
                </c:pt>
                <c:pt idx="34">
                  <c:v>99450</c:v>
                </c:pt>
                <c:pt idx="35">
                  <c:v>104240</c:v>
                </c:pt>
                <c:pt idx="36">
                  <c:v>111602</c:v>
                </c:pt>
                <c:pt idx="37">
                  <c:v>116424</c:v>
                </c:pt>
                <c:pt idx="38">
                  <c:v>129086</c:v>
                </c:pt>
                <c:pt idx="39">
                  <c:v>134728</c:v>
                </c:pt>
                <c:pt idx="40">
                  <c:v>141300</c:v>
                </c:pt>
                <c:pt idx="41">
                  <c:v>152904</c:v>
                </c:pt>
                <c:pt idx="42">
                  <c:v>162902</c:v>
                </c:pt>
                <c:pt idx="43">
                  <c:v>179520</c:v>
                </c:pt>
                <c:pt idx="44">
                  <c:v>181986</c:v>
                </c:pt>
                <c:pt idx="45">
                  <c:v>191000</c:v>
                </c:pt>
                <c:pt idx="46">
                  <c:v>205020</c:v>
                </c:pt>
                <c:pt idx="47">
                  <c:v>222352</c:v>
                </c:pt>
                <c:pt idx="48">
                  <c:v>230232</c:v>
                </c:pt>
                <c:pt idx="49">
                  <c:v>243648</c:v>
                </c:pt>
                <c:pt idx="50">
                  <c:v>248490</c:v>
                </c:pt>
                <c:pt idx="51">
                  <c:v>265664</c:v>
                </c:pt>
                <c:pt idx="52">
                  <c:v>278274</c:v>
                </c:pt>
                <c:pt idx="53">
                  <c:v>289072</c:v>
                </c:pt>
                <c:pt idx="54">
                  <c:v>304558</c:v>
                </c:pt>
                <c:pt idx="55">
                  <c:v>317760</c:v>
                </c:pt>
                <c:pt idx="56">
                  <c:v>343674</c:v>
                </c:pt>
                <c:pt idx="57">
                  <c:v>352656</c:v>
                </c:pt>
                <c:pt idx="58">
                  <c:v>376236</c:v>
                </c:pt>
                <c:pt idx="59">
                  <c:v>385024</c:v>
                </c:pt>
                <c:pt idx="60">
                  <c:v>409240</c:v>
                </c:pt>
                <c:pt idx="61">
                  <c:v>411312</c:v>
                </c:pt>
                <c:pt idx="62">
                  <c:v>438850</c:v>
                </c:pt>
                <c:pt idx="63">
                  <c:v>459544</c:v>
                </c:pt>
                <c:pt idx="64">
                  <c:v>475410</c:v>
                </c:pt>
                <c:pt idx="65">
                  <c:v>495740</c:v>
                </c:pt>
                <c:pt idx="66">
                  <c:v>509212</c:v>
                </c:pt>
                <c:pt idx="67">
                  <c:v>537984</c:v>
                </c:pt>
                <c:pt idx="68">
                  <c:v>548084</c:v>
                </c:pt>
                <c:pt idx="69">
                  <c:v>575720</c:v>
                </c:pt>
                <c:pt idx="70">
                  <c:v>605100</c:v>
                </c:pt>
                <c:pt idx="71">
                  <c:v>617272</c:v>
                </c:pt>
                <c:pt idx="72">
                  <c:v>651882</c:v>
                </c:pt>
                <c:pt idx="73">
                  <c:v>668460</c:v>
                </c:pt>
                <c:pt idx="74">
                  <c:v>689828</c:v>
                </c:pt>
                <c:pt idx="75">
                  <c:v>706880</c:v>
                </c:pt>
                <c:pt idx="76">
                  <c:v>736614</c:v>
                </c:pt>
                <c:pt idx="77">
                  <c:v>757680</c:v>
                </c:pt>
                <c:pt idx="78">
                  <c:v>777544</c:v>
                </c:pt>
                <c:pt idx="79">
                  <c:v>810096</c:v>
                </c:pt>
                <c:pt idx="80">
                  <c:v>847280</c:v>
                </c:pt>
                <c:pt idx="81">
                  <c:v>882532</c:v>
                </c:pt>
                <c:pt idx="82">
                  <c:v>905844</c:v>
                </c:pt>
                <c:pt idx="83">
                  <c:v>922240</c:v>
                </c:pt>
                <c:pt idx="84">
                  <c:v>953368</c:v>
                </c:pt>
                <c:pt idx="85">
                  <c:v>991800</c:v>
                </c:pt>
                <c:pt idx="86">
                  <c:v>1028664</c:v>
                </c:pt>
                <c:pt idx="87">
                  <c:v>1075664</c:v>
                </c:pt>
                <c:pt idx="88">
                  <c:v>1095540</c:v>
                </c:pt>
                <c:pt idx="89">
                  <c:v>1114088</c:v>
                </c:pt>
                <c:pt idx="90">
                  <c:v>1154250</c:v>
                </c:pt>
                <c:pt idx="91">
                  <c:v>1190016</c:v>
                </c:pt>
                <c:pt idx="92">
                  <c:v>1226856</c:v>
                </c:pt>
                <c:pt idx="93">
                  <c:v>1264200</c:v>
                </c:pt>
                <c:pt idx="94">
                  <c:v>1288782</c:v>
                </c:pt>
                <c:pt idx="95">
                  <c:v>1340000</c:v>
                </c:pt>
              </c:numCache>
            </c:numRef>
          </c:yVal>
          <c:smooth val="0"/>
          <c:extLst>
            <c:ext xmlns:c16="http://schemas.microsoft.com/office/drawing/2014/chart" uri="{C3380CC4-5D6E-409C-BE32-E72D297353CC}">
              <c16:uniqueId val="{00000001-34B0-4A71-BFD1-E0D78FD18872}"/>
            </c:ext>
          </c:extLst>
        </c:ser>
        <c:ser>
          <c:idx val="2"/>
          <c:order val="2"/>
          <c:tx>
            <c:v>seg方法で二次項数</c:v>
          </c:tx>
          <c:spPr>
            <a:ln w="19050" cap="rnd">
              <a:noFill/>
              <a:round/>
            </a:ln>
            <a:effectLst/>
          </c:spPr>
          <c:marker>
            <c:symbol val="circle"/>
            <c:size val="5"/>
            <c:spPr>
              <a:solidFill>
                <a:schemeClr val="accent6"/>
              </a:solidFill>
              <a:ln w="9525">
                <a:solidFill>
                  <a:schemeClr val="accent6"/>
                </a:solidFill>
              </a:ln>
              <a:effectLst/>
            </c:spPr>
          </c:marker>
          <c:xVal>
            <c:numRef>
              <c:f>Sheet1!$A$2:$A$97</c:f>
              <c:numCache>
                <c:formatCode>General</c:formatCode>
                <c:ptCount val="96"/>
                <c:pt idx="0">
                  <c:v>5</c:v>
                </c:pt>
                <c:pt idx="1">
                  <c:v>6</c:v>
                </c:pt>
                <c:pt idx="2">
                  <c:v>7</c:v>
                </c:pt>
                <c:pt idx="3">
                  <c:v>8</c:v>
                </c:pt>
                <c:pt idx="4">
                  <c:v>9</c:v>
                </c:pt>
                <c:pt idx="5">
                  <c:v>10</c:v>
                </c:pt>
                <c:pt idx="6">
                  <c:v>11</c:v>
                </c:pt>
                <c:pt idx="7">
                  <c:v>12</c:v>
                </c:pt>
                <c:pt idx="8">
                  <c:v>13</c:v>
                </c:pt>
                <c:pt idx="9">
                  <c:v>14</c:v>
                </c:pt>
                <c:pt idx="10">
                  <c:v>15</c:v>
                </c:pt>
                <c:pt idx="11">
                  <c:v>16</c:v>
                </c:pt>
                <c:pt idx="12">
                  <c:v>17</c:v>
                </c:pt>
                <c:pt idx="13">
                  <c:v>18</c:v>
                </c:pt>
                <c:pt idx="14">
                  <c:v>19</c:v>
                </c:pt>
                <c:pt idx="15">
                  <c:v>20</c:v>
                </c:pt>
                <c:pt idx="16">
                  <c:v>21</c:v>
                </c:pt>
                <c:pt idx="17">
                  <c:v>22</c:v>
                </c:pt>
                <c:pt idx="18">
                  <c:v>23</c:v>
                </c:pt>
                <c:pt idx="19">
                  <c:v>24</c:v>
                </c:pt>
                <c:pt idx="20">
                  <c:v>25</c:v>
                </c:pt>
                <c:pt idx="21">
                  <c:v>26</c:v>
                </c:pt>
                <c:pt idx="22">
                  <c:v>27</c:v>
                </c:pt>
                <c:pt idx="23">
                  <c:v>28</c:v>
                </c:pt>
                <c:pt idx="24">
                  <c:v>29</c:v>
                </c:pt>
                <c:pt idx="25">
                  <c:v>30</c:v>
                </c:pt>
                <c:pt idx="26">
                  <c:v>31</c:v>
                </c:pt>
                <c:pt idx="27">
                  <c:v>32</c:v>
                </c:pt>
                <c:pt idx="28">
                  <c:v>33</c:v>
                </c:pt>
                <c:pt idx="29">
                  <c:v>34</c:v>
                </c:pt>
                <c:pt idx="30">
                  <c:v>35</c:v>
                </c:pt>
                <c:pt idx="31">
                  <c:v>36</c:v>
                </c:pt>
                <c:pt idx="32">
                  <c:v>37</c:v>
                </c:pt>
                <c:pt idx="33">
                  <c:v>38</c:v>
                </c:pt>
                <c:pt idx="34">
                  <c:v>39</c:v>
                </c:pt>
                <c:pt idx="35">
                  <c:v>40</c:v>
                </c:pt>
                <c:pt idx="36">
                  <c:v>41</c:v>
                </c:pt>
                <c:pt idx="37">
                  <c:v>42</c:v>
                </c:pt>
                <c:pt idx="38">
                  <c:v>43</c:v>
                </c:pt>
                <c:pt idx="39">
                  <c:v>44</c:v>
                </c:pt>
                <c:pt idx="40">
                  <c:v>45</c:v>
                </c:pt>
                <c:pt idx="41">
                  <c:v>46</c:v>
                </c:pt>
                <c:pt idx="42">
                  <c:v>47</c:v>
                </c:pt>
                <c:pt idx="43">
                  <c:v>48</c:v>
                </c:pt>
                <c:pt idx="44">
                  <c:v>49</c:v>
                </c:pt>
                <c:pt idx="45">
                  <c:v>50</c:v>
                </c:pt>
                <c:pt idx="46">
                  <c:v>51</c:v>
                </c:pt>
                <c:pt idx="47">
                  <c:v>52</c:v>
                </c:pt>
                <c:pt idx="48">
                  <c:v>53</c:v>
                </c:pt>
                <c:pt idx="49">
                  <c:v>54</c:v>
                </c:pt>
                <c:pt idx="50">
                  <c:v>55</c:v>
                </c:pt>
                <c:pt idx="51">
                  <c:v>56</c:v>
                </c:pt>
                <c:pt idx="52">
                  <c:v>57</c:v>
                </c:pt>
                <c:pt idx="53">
                  <c:v>58</c:v>
                </c:pt>
                <c:pt idx="54">
                  <c:v>59</c:v>
                </c:pt>
                <c:pt idx="55">
                  <c:v>60</c:v>
                </c:pt>
                <c:pt idx="56">
                  <c:v>61</c:v>
                </c:pt>
                <c:pt idx="57">
                  <c:v>62</c:v>
                </c:pt>
                <c:pt idx="58">
                  <c:v>63</c:v>
                </c:pt>
                <c:pt idx="59">
                  <c:v>64</c:v>
                </c:pt>
                <c:pt idx="60">
                  <c:v>65</c:v>
                </c:pt>
                <c:pt idx="61">
                  <c:v>66</c:v>
                </c:pt>
                <c:pt idx="62">
                  <c:v>67</c:v>
                </c:pt>
                <c:pt idx="63">
                  <c:v>68</c:v>
                </c:pt>
                <c:pt idx="64">
                  <c:v>69</c:v>
                </c:pt>
                <c:pt idx="65">
                  <c:v>70</c:v>
                </c:pt>
                <c:pt idx="66">
                  <c:v>71</c:v>
                </c:pt>
                <c:pt idx="67">
                  <c:v>72</c:v>
                </c:pt>
                <c:pt idx="68">
                  <c:v>73</c:v>
                </c:pt>
                <c:pt idx="69">
                  <c:v>74</c:v>
                </c:pt>
                <c:pt idx="70">
                  <c:v>75</c:v>
                </c:pt>
                <c:pt idx="71">
                  <c:v>76</c:v>
                </c:pt>
                <c:pt idx="72">
                  <c:v>77</c:v>
                </c:pt>
                <c:pt idx="73">
                  <c:v>78</c:v>
                </c:pt>
                <c:pt idx="74">
                  <c:v>79</c:v>
                </c:pt>
                <c:pt idx="75">
                  <c:v>80</c:v>
                </c:pt>
                <c:pt idx="76">
                  <c:v>81</c:v>
                </c:pt>
                <c:pt idx="77">
                  <c:v>82</c:v>
                </c:pt>
                <c:pt idx="78">
                  <c:v>83</c:v>
                </c:pt>
                <c:pt idx="79">
                  <c:v>84</c:v>
                </c:pt>
                <c:pt idx="80">
                  <c:v>85</c:v>
                </c:pt>
                <c:pt idx="81">
                  <c:v>86</c:v>
                </c:pt>
                <c:pt idx="82">
                  <c:v>87</c:v>
                </c:pt>
                <c:pt idx="83">
                  <c:v>88</c:v>
                </c:pt>
                <c:pt idx="84">
                  <c:v>89</c:v>
                </c:pt>
                <c:pt idx="85">
                  <c:v>90</c:v>
                </c:pt>
                <c:pt idx="86">
                  <c:v>91</c:v>
                </c:pt>
                <c:pt idx="87">
                  <c:v>92</c:v>
                </c:pt>
                <c:pt idx="88">
                  <c:v>93</c:v>
                </c:pt>
                <c:pt idx="89">
                  <c:v>94</c:v>
                </c:pt>
                <c:pt idx="90">
                  <c:v>95</c:v>
                </c:pt>
                <c:pt idx="91">
                  <c:v>96</c:v>
                </c:pt>
                <c:pt idx="92">
                  <c:v>97</c:v>
                </c:pt>
                <c:pt idx="93">
                  <c:v>98</c:v>
                </c:pt>
                <c:pt idx="94">
                  <c:v>99</c:v>
                </c:pt>
                <c:pt idx="95">
                  <c:v>100</c:v>
                </c:pt>
              </c:numCache>
            </c:numRef>
          </c:xVal>
          <c:yVal>
            <c:numRef>
              <c:f>Sheet1!$D$2:$D$97</c:f>
              <c:numCache>
                <c:formatCode>General</c:formatCode>
                <c:ptCount val="96"/>
                <c:pt idx="0">
                  <c:v>190</c:v>
                </c:pt>
                <c:pt idx="1">
                  <c:v>348</c:v>
                </c:pt>
                <c:pt idx="2">
                  <c:v>574</c:v>
                </c:pt>
                <c:pt idx="3">
                  <c:v>880</c:v>
                </c:pt>
                <c:pt idx="4">
                  <c:v>1278</c:v>
                </c:pt>
                <c:pt idx="5">
                  <c:v>1780</c:v>
                </c:pt>
                <c:pt idx="6">
                  <c:v>2310</c:v>
                </c:pt>
                <c:pt idx="7">
                  <c:v>3024</c:v>
                </c:pt>
                <c:pt idx="8">
                  <c:v>3874</c:v>
                </c:pt>
                <c:pt idx="9">
                  <c:v>4872</c:v>
                </c:pt>
                <c:pt idx="10">
                  <c:v>5910</c:v>
                </c:pt>
                <c:pt idx="11">
                  <c:v>7008</c:v>
                </c:pt>
                <c:pt idx="12">
                  <c:v>8602</c:v>
                </c:pt>
                <c:pt idx="13">
                  <c:v>10044</c:v>
                </c:pt>
                <c:pt idx="14">
                  <c:v>11400</c:v>
                </c:pt>
                <c:pt idx="15">
                  <c:v>13320</c:v>
                </c:pt>
                <c:pt idx="16">
                  <c:v>15498</c:v>
                </c:pt>
                <c:pt idx="17">
                  <c:v>17424</c:v>
                </c:pt>
                <c:pt idx="18">
                  <c:v>19918</c:v>
                </c:pt>
                <c:pt idx="19">
                  <c:v>22464</c:v>
                </c:pt>
                <c:pt idx="20">
                  <c:v>25300</c:v>
                </c:pt>
                <c:pt idx="21">
                  <c:v>28184</c:v>
                </c:pt>
                <c:pt idx="22">
                  <c:v>30726</c:v>
                </c:pt>
                <c:pt idx="23">
                  <c:v>33544</c:v>
                </c:pt>
                <c:pt idx="24">
                  <c:v>38976</c:v>
                </c:pt>
                <c:pt idx="25">
                  <c:v>41820</c:v>
                </c:pt>
                <c:pt idx="26">
                  <c:v>45136</c:v>
                </c:pt>
                <c:pt idx="27">
                  <c:v>48832</c:v>
                </c:pt>
                <c:pt idx="28">
                  <c:v>54384</c:v>
                </c:pt>
                <c:pt idx="29">
                  <c:v>58956</c:v>
                </c:pt>
                <c:pt idx="30">
                  <c:v>63210</c:v>
                </c:pt>
                <c:pt idx="31">
                  <c:v>69480</c:v>
                </c:pt>
                <c:pt idx="32">
                  <c:v>73408</c:v>
                </c:pt>
                <c:pt idx="33">
                  <c:v>81928</c:v>
                </c:pt>
                <c:pt idx="34">
                  <c:v>87360</c:v>
                </c:pt>
                <c:pt idx="35">
                  <c:v>91600</c:v>
                </c:pt>
                <c:pt idx="36">
                  <c:v>98728</c:v>
                </c:pt>
                <c:pt idx="37">
                  <c:v>104580</c:v>
                </c:pt>
                <c:pt idx="38">
                  <c:v>112660</c:v>
                </c:pt>
                <c:pt idx="39">
                  <c:v>120032</c:v>
                </c:pt>
                <c:pt idx="40">
                  <c:v>128160</c:v>
                </c:pt>
                <c:pt idx="41">
                  <c:v>135608</c:v>
                </c:pt>
                <c:pt idx="42">
                  <c:v>144196</c:v>
                </c:pt>
                <c:pt idx="43">
                  <c:v>154752</c:v>
                </c:pt>
                <c:pt idx="44">
                  <c:v>163856</c:v>
                </c:pt>
                <c:pt idx="45">
                  <c:v>172000</c:v>
                </c:pt>
                <c:pt idx="46">
                  <c:v>180336</c:v>
                </c:pt>
                <c:pt idx="47">
                  <c:v>193752</c:v>
                </c:pt>
                <c:pt idx="48">
                  <c:v>201612</c:v>
                </c:pt>
                <c:pt idx="49">
                  <c:v>213084</c:v>
                </c:pt>
                <c:pt idx="50">
                  <c:v>222640</c:v>
                </c:pt>
                <c:pt idx="51">
                  <c:v>235424</c:v>
                </c:pt>
                <c:pt idx="52">
                  <c:v>249432</c:v>
                </c:pt>
                <c:pt idx="53">
                  <c:v>260188</c:v>
                </c:pt>
                <c:pt idx="54">
                  <c:v>272816</c:v>
                </c:pt>
                <c:pt idx="55">
                  <c:v>286920</c:v>
                </c:pt>
                <c:pt idx="56">
                  <c:v>302926</c:v>
                </c:pt>
                <c:pt idx="57">
                  <c:v>310868</c:v>
                </c:pt>
                <c:pt idx="58">
                  <c:v>328860</c:v>
                </c:pt>
                <c:pt idx="59">
                  <c:v>346112</c:v>
                </c:pt>
                <c:pt idx="60">
                  <c:v>358410</c:v>
                </c:pt>
                <c:pt idx="61">
                  <c:v>372900</c:v>
                </c:pt>
                <c:pt idx="62">
                  <c:v>391548</c:v>
                </c:pt>
                <c:pt idx="63">
                  <c:v>408544</c:v>
                </c:pt>
                <c:pt idx="64">
                  <c:v>424902</c:v>
                </c:pt>
                <c:pt idx="65">
                  <c:v>444500</c:v>
                </c:pt>
                <c:pt idx="66">
                  <c:v>457524</c:v>
                </c:pt>
                <c:pt idx="67">
                  <c:v>479088</c:v>
                </c:pt>
                <c:pt idx="68">
                  <c:v>495524</c:v>
                </c:pt>
                <c:pt idx="69">
                  <c:v>518296</c:v>
                </c:pt>
                <c:pt idx="70">
                  <c:v>536550</c:v>
                </c:pt>
                <c:pt idx="71">
                  <c:v>554800</c:v>
                </c:pt>
                <c:pt idx="72">
                  <c:v>583506</c:v>
                </c:pt>
                <c:pt idx="73">
                  <c:v>602316</c:v>
                </c:pt>
                <c:pt idx="74">
                  <c:v>624416</c:v>
                </c:pt>
                <c:pt idx="75">
                  <c:v>640640</c:v>
                </c:pt>
                <c:pt idx="76">
                  <c:v>666954</c:v>
                </c:pt>
                <c:pt idx="77">
                  <c:v>690440</c:v>
                </c:pt>
                <c:pt idx="78">
                  <c:v>715128</c:v>
                </c:pt>
                <c:pt idx="79">
                  <c:v>739536</c:v>
                </c:pt>
                <c:pt idx="80">
                  <c:v>764830</c:v>
                </c:pt>
                <c:pt idx="81">
                  <c:v>792920</c:v>
                </c:pt>
                <c:pt idx="82">
                  <c:v>818496</c:v>
                </c:pt>
                <c:pt idx="83">
                  <c:v>836704</c:v>
                </c:pt>
                <c:pt idx="84">
                  <c:v>870064</c:v>
                </c:pt>
                <c:pt idx="85">
                  <c:v>899100</c:v>
                </c:pt>
                <c:pt idx="86">
                  <c:v>934570</c:v>
                </c:pt>
                <c:pt idx="87">
                  <c:v>958824</c:v>
                </c:pt>
                <c:pt idx="88">
                  <c:v>987288</c:v>
                </c:pt>
                <c:pt idx="89">
                  <c:v>1013696</c:v>
                </c:pt>
                <c:pt idx="90">
                  <c:v>1048040</c:v>
                </c:pt>
                <c:pt idx="91">
                  <c:v>1084224</c:v>
                </c:pt>
                <c:pt idx="92">
                  <c:v>1114336</c:v>
                </c:pt>
                <c:pt idx="93">
                  <c:v>1149540</c:v>
                </c:pt>
                <c:pt idx="94">
                  <c:v>1182852</c:v>
                </c:pt>
                <c:pt idx="95">
                  <c:v>1218600</c:v>
                </c:pt>
              </c:numCache>
            </c:numRef>
          </c:yVal>
          <c:smooth val="0"/>
          <c:extLst>
            <c:ext xmlns:c16="http://schemas.microsoft.com/office/drawing/2014/chart" uri="{C3380CC4-5D6E-409C-BE32-E72D297353CC}">
              <c16:uniqueId val="{00000002-34B0-4A71-BFD1-E0D78FD18872}"/>
            </c:ext>
          </c:extLst>
        </c:ser>
        <c:dLbls>
          <c:showLegendKey val="0"/>
          <c:showVal val="0"/>
          <c:showCatName val="0"/>
          <c:showSerName val="0"/>
          <c:showPercent val="0"/>
          <c:showBubbleSize val="0"/>
        </c:dLbls>
        <c:axId val="82905375"/>
        <c:axId val="82905855"/>
      </c:scatterChart>
      <c:valAx>
        <c:axId val="82905375"/>
        <c:scaling>
          <c:orientation val="minMax"/>
          <c:max val="1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zh-CN" dirty="0"/>
                  <a:t>Instance(5~100)</a:t>
                </a:r>
                <a:endParaRPr lang="zh-CN" altLang="en-US"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82905855"/>
        <c:crosses val="autoZero"/>
        <c:crossBetween val="midCat"/>
      </c:valAx>
      <c:valAx>
        <c:axId val="82905855"/>
        <c:scaling>
          <c:orientation val="minMax"/>
          <c:max val="20000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二次項数</a:t>
                </a:r>
                <a:endParaRPr lang="zh-CN" alt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crossAx val="82905375"/>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9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C54830-42DA-4404-9F8C-DE9E00A18181}" type="datetimeFigureOut">
              <a:rPr lang="zh-CN" altLang="en-US" smtClean="0"/>
              <a:t>2024/10/14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836B6F-14B4-4120-BEBA-063A15FB1891}" type="slidenum">
              <a:rPr lang="zh-CN" altLang="en-US" smtClean="0"/>
              <a:t>‹#›</a:t>
            </a:fld>
            <a:endParaRPr lang="zh-CN" altLang="en-US"/>
          </a:p>
        </p:txBody>
      </p:sp>
    </p:spTree>
    <p:extLst>
      <p:ext uri="{BB962C8B-B14F-4D97-AF65-F5344CB8AC3E}">
        <p14:creationId xmlns:p14="http://schemas.microsoft.com/office/powerpoint/2010/main" val="41023538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D836B6F-14B4-4120-BEBA-063A15FB1891}" type="slidenum">
              <a:rPr lang="zh-CN" altLang="en-US" smtClean="0"/>
              <a:t>2</a:t>
            </a:fld>
            <a:endParaRPr lang="zh-CN" altLang="en-US"/>
          </a:p>
        </p:txBody>
      </p:sp>
    </p:spTree>
    <p:extLst>
      <p:ext uri="{BB962C8B-B14F-4D97-AF65-F5344CB8AC3E}">
        <p14:creationId xmlns:p14="http://schemas.microsoft.com/office/powerpoint/2010/main" val="1679239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476C188E-02F8-4725-8361-ADEC5C328F80}" type="slidenum">
              <a:rPr lang="zh-CN" altLang="en-US" smtClean="0"/>
              <a:t>4</a:t>
            </a:fld>
            <a:endParaRPr lang="zh-CN" altLang="en-US"/>
          </a:p>
        </p:txBody>
      </p:sp>
    </p:spTree>
    <p:extLst>
      <p:ext uri="{BB962C8B-B14F-4D97-AF65-F5344CB8AC3E}">
        <p14:creationId xmlns:p14="http://schemas.microsoft.com/office/powerpoint/2010/main" val="4180588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Pegasus seg </a:t>
            </a:r>
            <a:r>
              <a:rPr lang="zh-CN" altLang="en-US" dirty="0"/>
              <a:t>：</a:t>
            </a:r>
            <a:r>
              <a:rPr lang="en-US" altLang="zh-CN" dirty="0"/>
              <a:t>size=26   m=80</a:t>
            </a:r>
          </a:p>
          <a:p>
            <a:r>
              <a:rPr lang="en-US" altLang="zh-CN" dirty="0"/>
              <a:t>Zephyr complete  :   size=26    m=59</a:t>
            </a:r>
          </a:p>
          <a:p>
            <a:r>
              <a:rPr lang="en-US" altLang="zh-CN" dirty="0"/>
              <a:t>Zephyr seg  :   size=26   m=59</a:t>
            </a:r>
          </a:p>
          <a:p>
            <a:r>
              <a:rPr lang="en-US" altLang="zh-CN" dirty="0"/>
              <a:t>	  size=27   m=67</a:t>
            </a:r>
            <a:endParaRPr lang="zh-CN" altLang="en-US" dirty="0"/>
          </a:p>
        </p:txBody>
      </p:sp>
      <p:sp>
        <p:nvSpPr>
          <p:cNvPr id="4" name="灯片编号占位符 3"/>
          <p:cNvSpPr>
            <a:spLocks noGrp="1"/>
          </p:cNvSpPr>
          <p:nvPr>
            <p:ph type="sldNum" sz="quarter" idx="5"/>
          </p:nvPr>
        </p:nvSpPr>
        <p:spPr/>
        <p:txBody>
          <a:bodyPr/>
          <a:lstStyle/>
          <a:p>
            <a:fld id="{BD836B6F-14B4-4120-BEBA-063A15FB1891}" type="slidenum">
              <a:rPr lang="zh-CN" altLang="en-US" smtClean="0"/>
              <a:t>10</a:t>
            </a:fld>
            <a:endParaRPr lang="zh-CN" altLang="en-US"/>
          </a:p>
        </p:txBody>
      </p:sp>
    </p:spTree>
    <p:extLst>
      <p:ext uri="{BB962C8B-B14F-4D97-AF65-F5344CB8AC3E}">
        <p14:creationId xmlns:p14="http://schemas.microsoft.com/office/powerpoint/2010/main" val="26343593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4AA05F-3B67-8CA8-99FB-699E08A78D8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C809A72-7D15-0460-98B5-E48C95737F7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283BFDD-52E2-7486-FDD5-42F575C938D7}"/>
              </a:ext>
            </a:extLst>
          </p:cNvPr>
          <p:cNvSpPr>
            <a:spLocks noGrp="1"/>
          </p:cNvSpPr>
          <p:nvPr>
            <p:ph type="body" idx="1"/>
          </p:nvPr>
        </p:nvSpPr>
        <p:spPr/>
        <p:txBody>
          <a:bodyPr/>
          <a:lstStyle/>
          <a:p>
            <a:r>
              <a:rPr lang="en-US" altLang="zh-CN" dirty="0"/>
              <a:t>Pegasus seg </a:t>
            </a:r>
            <a:r>
              <a:rPr lang="zh-CN" altLang="en-US" dirty="0"/>
              <a:t>：</a:t>
            </a:r>
            <a:r>
              <a:rPr lang="en-US" altLang="zh-CN" dirty="0"/>
              <a:t>size=26   m=80</a:t>
            </a:r>
          </a:p>
          <a:p>
            <a:r>
              <a:rPr lang="en-US" altLang="zh-CN" dirty="0"/>
              <a:t>Zephyr complete  :   size=26    m=59</a:t>
            </a:r>
          </a:p>
          <a:p>
            <a:r>
              <a:rPr lang="en-US" altLang="zh-CN" dirty="0"/>
              <a:t>Zephyr seg  :   size=26   m=59</a:t>
            </a:r>
          </a:p>
          <a:p>
            <a:r>
              <a:rPr lang="en-US" altLang="zh-CN" dirty="0"/>
              <a:t>	  size=27   m=67</a:t>
            </a:r>
            <a:endParaRPr lang="zh-CN" altLang="en-US" dirty="0"/>
          </a:p>
        </p:txBody>
      </p:sp>
      <p:sp>
        <p:nvSpPr>
          <p:cNvPr id="4" name="灯片编号占位符 3">
            <a:extLst>
              <a:ext uri="{FF2B5EF4-FFF2-40B4-BE49-F238E27FC236}">
                <a16:creationId xmlns:a16="http://schemas.microsoft.com/office/drawing/2014/main" id="{BE308E22-22E9-FFCF-D7AB-6AF637A9BFB0}"/>
              </a:ext>
            </a:extLst>
          </p:cNvPr>
          <p:cNvSpPr>
            <a:spLocks noGrp="1"/>
          </p:cNvSpPr>
          <p:nvPr>
            <p:ph type="sldNum" sz="quarter" idx="5"/>
          </p:nvPr>
        </p:nvSpPr>
        <p:spPr/>
        <p:txBody>
          <a:bodyPr/>
          <a:lstStyle/>
          <a:p>
            <a:fld id="{BD836B6F-14B4-4120-BEBA-063A15FB1891}" type="slidenum">
              <a:rPr lang="zh-CN" altLang="en-US" smtClean="0"/>
              <a:t>11</a:t>
            </a:fld>
            <a:endParaRPr lang="zh-CN" altLang="en-US"/>
          </a:p>
        </p:txBody>
      </p:sp>
    </p:spTree>
    <p:extLst>
      <p:ext uri="{BB962C8B-B14F-4D97-AF65-F5344CB8AC3E}">
        <p14:creationId xmlns:p14="http://schemas.microsoft.com/office/powerpoint/2010/main" val="332820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25834E-F0B4-FB45-4737-337065E466C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DBF8C84-3C86-A109-A142-975ED8E1E8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5CDC88D-BA54-FE6F-573E-AD218903CADE}"/>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5" name="页脚占位符 4">
            <a:extLst>
              <a:ext uri="{FF2B5EF4-FFF2-40B4-BE49-F238E27FC236}">
                <a16:creationId xmlns:a16="http://schemas.microsoft.com/office/drawing/2014/main" id="{7EAE599E-E3C4-8EF9-E260-EF1F291E56F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FCD5478-1AF6-FEB8-FA85-D75D414A426B}"/>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2672474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473594-46B5-ED10-5ED0-3D22FE09FD08}"/>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ACE6681-6C49-1CB0-23F3-144ED2A009B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0A7D459-8BB8-412A-2030-551B0AA848ED}"/>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5" name="页脚占位符 4">
            <a:extLst>
              <a:ext uri="{FF2B5EF4-FFF2-40B4-BE49-F238E27FC236}">
                <a16:creationId xmlns:a16="http://schemas.microsoft.com/office/drawing/2014/main" id="{0A67FC79-4847-7D42-D402-AE92AC20FC0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D122B43-6A6B-5AF1-E3E3-423BF327E949}"/>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711973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1B3A0E2-CD40-A819-3DFA-A43621797C9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DFD480A-7162-96FF-4B51-20BF5170CEA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756BC05-68E6-93E0-6B3A-C6436B3FC357}"/>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5" name="页脚占位符 4">
            <a:extLst>
              <a:ext uri="{FF2B5EF4-FFF2-40B4-BE49-F238E27FC236}">
                <a16:creationId xmlns:a16="http://schemas.microsoft.com/office/drawing/2014/main" id="{D326EBCF-FD2C-8598-7E4F-05C23670874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21AB257-74F6-5B31-4F3D-2B46D4159F93}"/>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1142508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C0FC63-8B8B-A716-61A8-6864B2B9376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BFD972C-23D5-9D9C-986A-DA54C3EE191E}"/>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A992924-8BD5-9735-1D14-BBA90E50B6DD}"/>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5" name="页脚占位符 4">
            <a:extLst>
              <a:ext uri="{FF2B5EF4-FFF2-40B4-BE49-F238E27FC236}">
                <a16:creationId xmlns:a16="http://schemas.microsoft.com/office/drawing/2014/main" id="{C7C1B514-5FBD-5875-2AE4-FA0FFC0C079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2985242-7458-5119-9471-1EE631C76469}"/>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1837110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4826F3-5D57-15EE-8978-328FE81330E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177B771-9F65-0993-AB13-C5341AE95F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4F730D6-2724-AC7C-3E6D-9F10E672F93E}"/>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5" name="页脚占位符 4">
            <a:extLst>
              <a:ext uri="{FF2B5EF4-FFF2-40B4-BE49-F238E27FC236}">
                <a16:creationId xmlns:a16="http://schemas.microsoft.com/office/drawing/2014/main" id="{1CBF9954-5CEB-96C5-A1DA-942BC8287CC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0ACAF70-7A08-9C22-D6C7-5264E4001066}"/>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2141841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5DBCB3-2229-8CB0-65F1-78B8CBA039D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3EE2529-9108-AC11-0FA7-2CF333D9248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82A2A08-CAB5-54F4-7A47-B389736CB1F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938477C5-AF9C-F343-5F62-40A98388442C}"/>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6" name="页脚占位符 5">
            <a:extLst>
              <a:ext uri="{FF2B5EF4-FFF2-40B4-BE49-F238E27FC236}">
                <a16:creationId xmlns:a16="http://schemas.microsoft.com/office/drawing/2014/main" id="{453D2FC7-E765-7B5A-6F68-64F1D6A8139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6567709-3214-0BB6-9140-F313F427DE9B}"/>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2186031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D5A5E7-FFFE-DBCC-F3AD-05B8E4E99BB1}"/>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592BAD7-2127-7558-196C-D2101EE832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31F60B2-6E2B-4EAF-395A-945E104573EE}"/>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EF167F7E-D841-634F-7FBB-4E18F6C634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F9CF0A8-F6C1-C18F-952F-B8387D74CB85}"/>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9665213-F585-14E2-1E7D-A7917076DED3}"/>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8" name="页脚占位符 7">
            <a:extLst>
              <a:ext uri="{FF2B5EF4-FFF2-40B4-BE49-F238E27FC236}">
                <a16:creationId xmlns:a16="http://schemas.microsoft.com/office/drawing/2014/main" id="{5F63945F-D2B9-AF31-0BB6-432B599ED62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0B688E8-D707-CC1C-9F5A-85FEF74DE727}"/>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3212188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D04B08-7019-F74A-538C-1DFB60FDE7F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4BE8396-7E60-55D7-2075-978D67D63E00}"/>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4" name="页脚占位符 3">
            <a:extLst>
              <a:ext uri="{FF2B5EF4-FFF2-40B4-BE49-F238E27FC236}">
                <a16:creationId xmlns:a16="http://schemas.microsoft.com/office/drawing/2014/main" id="{3CDE669D-D5D9-6B83-F9DA-24ECBF8888B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F07731FA-EE82-2E9E-2EF4-AA5AF6E88A65}"/>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2736502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9EF7341-0F36-C46A-1860-21154F005041}"/>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3" name="页脚占位符 2">
            <a:extLst>
              <a:ext uri="{FF2B5EF4-FFF2-40B4-BE49-F238E27FC236}">
                <a16:creationId xmlns:a16="http://schemas.microsoft.com/office/drawing/2014/main" id="{94EDEB9C-C9EB-1E78-F5A2-EA231DA9B39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C630CC84-9BE1-A6F8-90E5-52B1F5DB6C23}"/>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584555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C2AB62-7DAB-A83F-34B8-0CE758DC336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41211D9-A68E-80E2-503F-086FCEF93D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129144D4-96A1-BC2C-6378-2538AED5F0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6E46CA6-E1E0-0098-BE6B-F91AA8E60300}"/>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6" name="页脚占位符 5">
            <a:extLst>
              <a:ext uri="{FF2B5EF4-FFF2-40B4-BE49-F238E27FC236}">
                <a16:creationId xmlns:a16="http://schemas.microsoft.com/office/drawing/2014/main" id="{12B247D3-E5FB-9264-7A38-A577B57C75A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C8A5338-6474-6626-F7A1-17C95530C6C5}"/>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1766711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33FF19-EB66-7897-E4A1-9DF6E4514FF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0236E67-47AF-FA99-7C46-08A654EB83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5797825-2590-1ACC-57EE-8194C4EFBC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D8C3E09-AAF0-9F9E-9DA9-0BA87ABEFEBE}"/>
              </a:ext>
            </a:extLst>
          </p:cNvPr>
          <p:cNvSpPr>
            <a:spLocks noGrp="1"/>
          </p:cNvSpPr>
          <p:nvPr>
            <p:ph type="dt" sz="half" idx="10"/>
          </p:nvPr>
        </p:nvSpPr>
        <p:spPr/>
        <p:txBody>
          <a:bodyPr/>
          <a:lstStyle/>
          <a:p>
            <a:fld id="{F5930DB7-C5F0-4CA2-914A-8532991C33D9}" type="datetimeFigureOut">
              <a:rPr lang="zh-CN" altLang="en-US" smtClean="0"/>
              <a:t>2024/10/14</a:t>
            </a:fld>
            <a:endParaRPr lang="zh-CN" altLang="en-US"/>
          </a:p>
        </p:txBody>
      </p:sp>
      <p:sp>
        <p:nvSpPr>
          <p:cNvPr id="6" name="页脚占位符 5">
            <a:extLst>
              <a:ext uri="{FF2B5EF4-FFF2-40B4-BE49-F238E27FC236}">
                <a16:creationId xmlns:a16="http://schemas.microsoft.com/office/drawing/2014/main" id="{6D0F4E16-67FE-51DE-00BB-896074AF311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4B778C0-1481-89E3-FE3B-C967E3E16794}"/>
              </a:ext>
            </a:extLst>
          </p:cNvPr>
          <p:cNvSpPr>
            <a:spLocks noGrp="1"/>
          </p:cNvSpPr>
          <p:nvPr>
            <p:ph type="sldNum" sz="quarter" idx="12"/>
          </p:nvPr>
        </p:nvSpPr>
        <p:spPr/>
        <p:txBody>
          <a:body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3726966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8C76520-6DE2-2D82-8921-0912184647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E20C813-222E-9AC9-CF03-671181D63B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7F6CDC6-8971-B871-83CF-61F38A22A0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930DB7-C5F0-4CA2-914A-8532991C33D9}" type="datetimeFigureOut">
              <a:rPr lang="zh-CN" altLang="en-US" smtClean="0"/>
              <a:t>2024/10/14</a:t>
            </a:fld>
            <a:endParaRPr lang="zh-CN" altLang="en-US"/>
          </a:p>
        </p:txBody>
      </p:sp>
      <p:sp>
        <p:nvSpPr>
          <p:cNvPr id="5" name="页脚占位符 4">
            <a:extLst>
              <a:ext uri="{FF2B5EF4-FFF2-40B4-BE49-F238E27FC236}">
                <a16:creationId xmlns:a16="http://schemas.microsoft.com/office/drawing/2014/main" id="{6270FCA7-434E-E8AB-50B4-44615CBB21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9A986CE-C591-2D36-5781-B31A7457C2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21748F-ED53-4EAC-B15C-443EC795F955}" type="slidenum">
              <a:rPr lang="zh-CN" altLang="en-US" smtClean="0"/>
              <a:t>‹#›</a:t>
            </a:fld>
            <a:endParaRPr lang="zh-CN" altLang="en-US"/>
          </a:p>
        </p:txBody>
      </p:sp>
    </p:spTree>
    <p:extLst>
      <p:ext uri="{BB962C8B-B14F-4D97-AF65-F5344CB8AC3E}">
        <p14:creationId xmlns:p14="http://schemas.microsoft.com/office/powerpoint/2010/main" val="35939880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29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7.png"/><Relationship Id="rId7"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hyperlink" Target="https://www.dwavesys.com/media/2uznec4s/14-1056a-a_zephyr_topology_of_d-wave_quantum_processors.pdf" TargetMode="External"/><Relationship Id="rId10" Type="http://schemas.openxmlformats.org/officeDocument/2006/relationships/image" Target="../media/image22.png"/><Relationship Id="rId4" Type="http://schemas.openxmlformats.org/officeDocument/2006/relationships/hyperlink" Target="https://dwavejapan.com/app/uploads/2020/12/14-1026A-C_J-Next-Generation-Topology-of-DW-Quantum-Processors.pdf" TargetMode="External"/><Relationship Id="rId9"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C3F505-9741-574E-9738-17282F80B4C0}"/>
              </a:ext>
            </a:extLst>
          </p:cNvPr>
          <p:cNvSpPr>
            <a:spLocks noGrp="1"/>
          </p:cNvSpPr>
          <p:nvPr>
            <p:ph type="ctrTitle"/>
          </p:nvPr>
        </p:nvSpPr>
        <p:spPr>
          <a:xfrm>
            <a:off x="1524000" y="1468582"/>
            <a:ext cx="9144000" cy="1514908"/>
          </a:xfrm>
        </p:spPr>
        <p:txBody>
          <a:bodyPr>
            <a:normAutofit/>
          </a:bodyPr>
          <a:lstStyle/>
          <a:p>
            <a:r>
              <a:rPr kumimoji="1" lang="en-US" altLang="ja-JP" dirty="0"/>
              <a:t>Group meeting</a:t>
            </a:r>
            <a:endParaRPr kumimoji="1" lang="ja-JP" altLang="en-US" dirty="0"/>
          </a:p>
        </p:txBody>
      </p:sp>
      <p:sp>
        <p:nvSpPr>
          <p:cNvPr id="3" name="字幕 2">
            <a:extLst>
              <a:ext uri="{FF2B5EF4-FFF2-40B4-BE49-F238E27FC236}">
                <a16:creationId xmlns:a16="http://schemas.microsoft.com/office/drawing/2014/main" id="{3EA3BA17-AE87-314A-9817-A038BCA7C7E0}"/>
              </a:ext>
            </a:extLst>
          </p:cNvPr>
          <p:cNvSpPr>
            <a:spLocks noGrp="1"/>
          </p:cNvSpPr>
          <p:nvPr>
            <p:ph type="subTitle" idx="1"/>
          </p:nvPr>
        </p:nvSpPr>
        <p:spPr>
          <a:xfrm>
            <a:off x="1524000" y="4105275"/>
            <a:ext cx="9144000" cy="1655762"/>
          </a:xfrm>
        </p:spPr>
        <p:txBody>
          <a:bodyPr/>
          <a:lstStyle/>
          <a:p>
            <a:r>
              <a:rPr lang="en-US" altLang="ja-JP" dirty="0"/>
              <a:t>M230641</a:t>
            </a:r>
            <a:r>
              <a:rPr kumimoji="1" lang="en-US" altLang="ja-JP" dirty="0"/>
              <a:t>	</a:t>
            </a:r>
            <a:r>
              <a:rPr kumimoji="1" lang="ja-JP" altLang="en-US" dirty="0"/>
              <a:t>劉　崇玖</a:t>
            </a:r>
          </a:p>
        </p:txBody>
      </p:sp>
      <p:sp>
        <p:nvSpPr>
          <p:cNvPr id="5" name="日付プレースホルダー 4">
            <a:extLst>
              <a:ext uri="{FF2B5EF4-FFF2-40B4-BE49-F238E27FC236}">
                <a16:creationId xmlns:a16="http://schemas.microsoft.com/office/drawing/2014/main" id="{8A289873-8A47-BBF3-30C9-3A787342CFF9}"/>
              </a:ext>
            </a:extLst>
          </p:cNvPr>
          <p:cNvSpPr>
            <a:spLocks noGrp="1"/>
          </p:cNvSpPr>
          <p:nvPr>
            <p:ph type="dt" sz="half" idx="10"/>
          </p:nvPr>
        </p:nvSpPr>
        <p:spPr/>
        <p:txBody>
          <a:bodyPr/>
          <a:lstStyle/>
          <a:p>
            <a:r>
              <a:rPr kumimoji="1" lang="en-US" altLang="ja-JP" dirty="0">
                <a:latin typeface="Segoe UI Symbol" panose="020B0502040204020203" pitchFamily="34" charset="0"/>
              </a:rPr>
              <a:t>2024/10/15</a:t>
            </a:r>
            <a:endParaRPr kumimoji="1" lang="ja-JP" altLang="en-US" dirty="0">
              <a:latin typeface="Segoe UI Symbol" panose="020B0502040204020203" pitchFamily="34" charset="0"/>
            </a:endParaRPr>
          </a:p>
        </p:txBody>
      </p:sp>
      <p:sp>
        <p:nvSpPr>
          <p:cNvPr id="4" name="矩形: 圆角 3">
            <a:extLst>
              <a:ext uri="{FF2B5EF4-FFF2-40B4-BE49-F238E27FC236}">
                <a16:creationId xmlns:a16="http://schemas.microsoft.com/office/drawing/2014/main" id="{619D484C-F25C-8FE4-9801-8F43039125C7}"/>
              </a:ext>
            </a:extLst>
          </p:cNvPr>
          <p:cNvSpPr/>
          <p:nvPr/>
        </p:nvSpPr>
        <p:spPr>
          <a:xfrm>
            <a:off x="1911928" y="3396673"/>
            <a:ext cx="8525164" cy="646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68012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80058A-E08E-46AC-38A7-4E6E7D0C892B}"/>
            </a:ext>
          </a:extLst>
        </p:cNvPr>
        <p:cNvGrpSpPr/>
        <p:nvPr/>
      </p:nvGrpSpPr>
      <p:grpSpPr>
        <a:xfrm>
          <a:off x="0" y="0"/>
          <a:ext cx="0" cy="0"/>
          <a:chOff x="0" y="0"/>
          <a:chExt cx="0" cy="0"/>
        </a:xfrm>
      </p:grpSpPr>
      <p:sp>
        <p:nvSpPr>
          <p:cNvPr id="4" name="矩形: 圆角 3">
            <a:extLst>
              <a:ext uri="{FF2B5EF4-FFF2-40B4-BE49-F238E27FC236}">
                <a16:creationId xmlns:a16="http://schemas.microsoft.com/office/drawing/2014/main" id="{EE6A4066-AD38-EBF8-AD3A-14BCDF68C63D}"/>
              </a:ext>
            </a:extLst>
          </p:cNvPr>
          <p:cNvSpPr/>
          <p:nvPr/>
        </p:nvSpPr>
        <p:spPr>
          <a:xfrm>
            <a:off x="458267" y="681451"/>
            <a:ext cx="10532994" cy="554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タイトル 1">
            <a:extLst>
              <a:ext uri="{FF2B5EF4-FFF2-40B4-BE49-F238E27FC236}">
                <a16:creationId xmlns:a16="http://schemas.microsoft.com/office/drawing/2014/main" id="{80F1967A-BC7B-5689-1A76-C5A99FE0B724}"/>
              </a:ext>
            </a:extLst>
          </p:cNvPr>
          <p:cNvSpPr>
            <a:spLocks noGrp="1"/>
          </p:cNvSpPr>
          <p:nvPr>
            <p:ph type="title"/>
          </p:nvPr>
        </p:nvSpPr>
        <p:spPr>
          <a:xfrm>
            <a:off x="458266" y="105779"/>
            <a:ext cx="10532995" cy="598978"/>
          </a:xfrm>
        </p:spPr>
        <p:txBody>
          <a:bodyPr>
            <a:noAutofit/>
          </a:bodyPr>
          <a:lstStyle/>
          <a:p>
            <a:r>
              <a:rPr kumimoji="1" lang="ja-JP" altLang="en-US" sz="3200" b="1" dirty="0"/>
              <a:t>実験</a:t>
            </a:r>
          </a:p>
        </p:txBody>
      </p:sp>
      <mc:AlternateContent xmlns:mc="http://schemas.openxmlformats.org/markup-compatibility/2006">
        <mc:Choice xmlns:a14="http://schemas.microsoft.com/office/drawing/2010/main" Requires="a14">
          <p:sp>
            <p:nvSpPr>
              <p:cNvPr id="5" name="文本框 4">
                <a:extLst>
                  <a:ext uri="{FF2B5EF4-FFF2-40B4-BE49-F238E27FC236}">
                    <a16:creationId xmlns:a16="http://schemas.microsoft.com/office/drawing/2014/main" id="{CB9D56D7-73D5-C30C-267F-3CF21FB8E199}"/>
                  </a:ext>
                </a:extLst>
              </p:cNvPr>
              <p:cNvSpPr txBox="1"/>
              <p:nvPr/>
            </p:nvSpPr>
            <p:spPr>
              <a:xfrm>
                <a:off x="234331" y="800994"/>
                <a:ext cx="6605007" cy="1200329"/>
              </a:xfrm>
              <a:prstGeom prst="rect">
                <a:avLst/>
              </a:prstGeom>
              <a:noFill/>
            </p:spPr>
            <p:txBody>
              <a:bodyPr wrap="square" rtlCol="0">
                <a:spAutoFit/>
              </a:bodyPr>
              <a:lstStyle/>
              <a:p>
                <a:r>
                  <a:rPr lang="en-US" altLang="zh-CN" dirty="0"/>
                  <a:t>Chimera:</a:t>
                </a:r>
                <a:r>
                  <a:rPr lang="en-US" altLang="ja-JP" sz="1800" b="0" dirty="0"/>
                  <a:t> </a:t>
                </a:r>
                <a14:m>
                  <m:oMath xmlns:m="http://schemas.openxmlformats.org/officeDocument/2006/math">
                    <m:r>
                      <a:rPr lang="en-US" altLang="ja-JP" sz="1800" b="0" i="1" smtClean="0">
                        <a:latin typeface="Cambria Math" panose="02040503050406030204" pitchFamily="18" charset="0"/>
                      </a:rPr>
                      <m:t>8</m:t>
                    </m:r>
                    <m:sSup>
                      <m:sSupPr>
                        <m:ctrlPr>
                          <a:rPr lang="en-US" altLang="ja-JP" sz="1800" b="0" i="1" smtClean="0">
                            <a:latin typeface="Cambria Math" panose="02040503050406030204" pitchFamily="18" charset="0"/>
                          </a:rPr>
                        </m:ctrlPr>
                      </m:sSupPr>
                      <m:e>
                        <m:r>
                          <a:rPr lang="en-US" altLang="ja-JP" sz="1800" b="0" i="1" smtClean="0">
                            <a:latin typeface="Cambria Math" panose="02040503050406030204" pitchFamily="18" charset="0"/>
                          </a:rPr>
                          <m:t>𝑚</m:t>
                        </m:r>
                      </m:e>
                      <m:sup>
                        <m:r>
                          <a:rPr lang="en-US" altLang="ja-JP" sz="1800" b="0" i="1" smtClean="0">
                            <a:latin typeface="Cambria Math" panose="02040503050406030204" pitchFamily="18" charset="0"/>
                          </a:rPr>
                          <m:t>2</m:t>
                        </m:r>
                      </m:sup>
                    </m:sSup>
                  </m:oMath>
                </a14:m>
                <a:r>
                  <a:rPr lang="en-US" altLang="zh-CN" dirty="0"/>
                  <a:t>                              </a:t>
                </a:r>
                <a14:m>
                  <m:oMath xmlns:m="http://schemas.openxmlformats.org/officeDocument/2006/math">
                    <m:r>
                      <a:rPr lang="en-US" altLang="zh-CN" b="0" i="1" dirty="0" smtClean="0">
                        <a:latin typeface="Cambria Math" panose="02040503050406030204" pitchFamily="18" charset="0"/>
                      </a:rPr>
                      <m:t>𝑚</m:t>
                    </m:r>
                    <m:r>
                      <a:rPr lang="en-US" altLang="zh-CN" b="0" i="1" dirty="0" smtClean="0">
                        <a:latin typeface="Cambria Math" panose="02040503050406030204" pitchFamily="18" charset="0"/>
                      </a:rPr>
                      <m:t>=16</m:t>
                    </m:r>
                  </m:oMath>
                </a14:m>
                <a:endParaRPr lang="en-US" altLang="zh-CN" dirty="0"/>
              </a:p>
              <a:p>
                <a:r>
                  <a:rPr lang="en-US" altLang="zh-CN" dirty="0"/>
                  <a:t>Pegasus: </a:t>
                </a:r>
                <a14:m>
                  <m:oMath xmlns:m="http://schemas.openxmlformats.org/officeDocument/2006/math">
                    <m:r>
                      <a:rPr lang="en-US" altLang="ja-JP" sz="1800" b="0" i="1" smtClean="0">
                        <a:latin typeface="Cambria Math" panose="02040503050406030204" pitchFamily="18" charset="0"/>
                      </a:rPr>
                      <m:t>8(3</m:t>
                    </m:r>
                    <m:r>
                      <a:rPr lang="en-US" altLang="ja-JP" sz="1800" b="0" i="1" smtClean="0">
                        <a:latin typeface="Cambria Math" panose="02040503050406030204" pitchFamily="18" charset="0"/>
                      </a:rPr>
                      <m:t>𝑚</m:t>
                    </m:r>
                    <m:r>
                      <a:rPr lang="en-US" altLang="ja-JP" sz="1800" b="0" i="1" smtClean="0">
                        <a:latin typeface="Cambria Math" panose="02040503050406030204" pitchFamily="18" charset="0"/>
                      </a:rPr>
                      <m:t>−1)(</m:t>
                    </m:r>
                    <m:r>
                      <a:rPr lang="en-US" altLang="ja-JP" sz="1800" b="0" i="1" smtClean="0">
                        <a:latin typeface="Cambria Math" panose="02040503050406030204" pitchFamily="18" charset="0"/>
                      </a:rPr>
                      <m:t>𝑚</m:t>
                    </m:r>
                    <m:r>
                      <a:rPr lang="en-US" altLang="ja-JP" sz="1800" b="0" i="1" smtClean="0">
                        <a:latin typeface="Cambria Math" panose="02040503050406030204" pitchFamily="18" charset="0"/>
                      </a:rPr>
                      <m:t>−1)</m:t>
                    </m:r>
                  </m:oMath>
                </a14:m>
                <a:r>
                  <a:rPr lang="en-US" altLang="zh-CN" dirty="0"/>
                  <a:t>        </a:t>
                </a:r>
                <a14:m>
                  <m:oMath xmlns:m="http://schemas.openxmlformats.org/officeDocument/2006/math">
                    <m:r>
                      <a:rPr lang="en-US" altLang="zh-CN" b="0" i="1" dirty="0" smtClean="0">
                        <a:latin typeface="Cambria Math" panose="02040503050406030204" pitchFamily="18" charset="0"/>
                      </a:rPr>
                      <m:t>𝑚</m:t>
                    </m:r>
                    <m:r>
                      <a:rPr lang="en-US" altLang="zh-CN" b="0" i="1" dirty="0" smtClean="0">
                        <a:latin typeface="Cambria Math" panose="02040503050406030204" pitchFamily="18" charset="0"/>
                      </a:rPr>
                      <m:t>=16</m:t>
                    </m:r>
                  </m:oMath>
                </a14:m>
                <a:endParaRPr lang="en-US" altLang="zh-CN" dirty="0"/>
              </a:p>
              <a:p>
                <a:r>
                  <a:rPr lang="en-US" altLang="zh-CN" dirty="0"/>
                  <a:t>Zephyr:  </a:t>
                </a:r>
                <a14:m>
                  <m:oMath xmlns:m="http://schemas.openxmlformats.org/officeDocument/2006/math">
                    <m:r>
                      <a:rPr lang="en-US" altLang="zh-CN" b="0" i="0" smtClean="0">
                        <a:latin typeface="Cambria Math" panose="02040503050406030204" pitchFamily="18" charset="0"/>
                      </a:rPr>
                      <m:t> </m:t>
                    </m:r>
                    <m:r>
                      <a:rPr lang="en-US" altLang="zh-CN" b="0" i="1" smtClean="0">
                        <a:latin typeface="Cambria Math" panose="02040503050406030204" pitchFamily="18" charset="0"/>
                      </a:rPr>
                      <m:t>32</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𝑚</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+16</m:t>
                    </m:r>
                    <m:r>
                      <a:rPr lang="en-US" altLang="zh-CN" b="0" i="1" smtClean="0">
                        <a:latin typeface="Cambria Math" panose="02040503050406030204" pitchFamily="18" charset="0"/>
                      </a:rPr>
                      <m:t>𝑚</m:t>
                    </m:r>
                  </m:oMath>
                </a14:m>
                <a:r>
                  <a:rPr lang="zh-CN" altLang="en-US" dirty="0"/>
                  <a:t>                 </a:t>
                </a:r>
                <a14:m>
                  <m:oMath xmlns:m="http://schemas.openxmlformats.org/officeDocument/2006/math">
                    <m:r>
                      <a:rPr lang="en-US" altLang="zh-CN" b="0" i="1" dirty="0" smtClean="0">
                        <a:latin typeface="Cambria Math" panose="02040503050406030204" pitchFamily="18" charset="0"/>
                      </a:rPr>
                      <m:t>𝑚</m:t>
                    </m:r>
                    <m:r>
                      <a:rPr lang="en-US" altLang="zh-CN" b="0" i="1" dirty="0" smtClean="0">
                        <a:latin typeface="Cambria Math" panose="02040503050406030204" pitchFamily="18" charset="0"/>
                      </a:rPr>
                      <m:t>=15</m:t>
                    </m:r>
                  </m:oMath>
                </a14:m>
                <a:endParaRPr lang="en-US" altLang="zh-CN" b="0" dirty="0"/>
              </a:p>
              <a:p>
                <a14:m>
                  <m:oMath xmlns:m="http://schemas.openxmlformats.org/officeDocument/2006/math">
                    <m:r>
                      <a:rPr lang="en-US" altLang="ja-JP" b="0" i="1" smtClean="0">
                        <a:latin typeface="Cambria Math" panose="02040503050406030204" pitchFamily="18" charset="0"/>
                      </a:rPr>
                      <m:t>𝑚</m:t>
                    </m:r>
                  </m:oMath>
                </a14:m>
                <a:r>
                  <a:rPr lang="ja-JP" altLang="en-US" dirty="0"/>
                  <a:t>を増加することでトポロジーを拡大する</a:t>
                </a:r>
                <a:endParaRPr lang="zh-CN" altLang="en-US" dirty="0"/>
              </a:p>
            </p:txBody>
          </p:sp>
        </mc:Choice>
        <mc:Fallback>
          <p:sp>
            <p:nvSpPr>
              <p:cNvPr id="5" name="文本框 4">
                <a:extLst>
                  <a:ext uri="{FF2B5EF4-FFF2-40B4-BE49-F238E27FC236}">
                    <a16:creationId xmlns:a16="http://schemas.microsoft.com/office/drawing/2014/main" id="{CB9D56D7-73D5-C30C-267F-3CF21FB8E199}"/>
                  </a:ext>
                </a:extLst>
              </p:cNvPr>
              <p:cNvSpPr txBox="1">
                <a:spLocks noRot="1" noChangeAspect="1" noMove="1" noResize="1" noEditPoints="1" noAdjustHandles="1" noChangeArrowheads="1" noChangeShapeType="1" noTextEdit="1"/>
              </p:cNvSpPr>
              <p:nvPr/>
            </p:nvSpPr>
            <p:spPr>
              <a:xfrm>
                <a:off x="234331" y="800994"/>
                <a:ext cx="6605007" cy="1200329"/>
              </a:xfrm>
              <a:prstGeom prst="rect">
                <a:avLst/>
              </a:prstGeom>
              <a:blipFill>
                <a:blip r:embed="rId3"/>
                <a:stretch>
                  <a:fillRect l="-738" t="-2538" b="-7614"/>
                </a:stretch>
              </a:blipFill>
            </p:spPr>
            <p:txBody>
              <a:bodyPr/>
              <a:lstStyle/>
              <a:p>
                <a:r>
                  <a:rPr lang="zh-CN" altLang="en-US">
                    <a:noFill/>
                  </a:rPr>
                  <a:t> </a:t>
                </a:r>
              </a:p>
            </p:txBody>
          </p:sp>
        </mc:Fallback>
      </mc:AlternateContent>
      <p:sp>
        <p:nvSpPr>
          <p:cNvPr id="7" name="文本框 6">
            <a:extLst>
              <a:ext uri="{FF2B5EF4-FFF2-40B4-BE49-F238E27FC236}">
                <a16:creationId xmlns:a16="http://schemas.microsoft.com/office/drawing/2014/main" id="{57FCD00E-DD11-7820-A8E7-58048F6A2EEC}"/>
              </a:ext>
            </a:extLst>
          </p:cNvPr>
          <p:cNvSpPr txBox="1"/>
          <p:nvPr/>
        </p:nvSpPr>
        <p:spPr>
          <a:xfrm>
            <a:off x="158620" y="2001323"/>
            <a:ext cx="877163" cy="646331"/>
          </a:xfrm>
          <a:prstGeom prst="rect">
            <a:avLst/>
          </a:prstGeom>
          <a:noFill/>
        </p:spPr>
        <p:txBody>
          <a:bodyPr wrap="none" rtlCol="0">
            <a:spAutoFit/>
          </a:bodyPr>
          <a:lstStyle/>
          <a:p>
            <a:r>
              <a:rPr lang="ja-JP" altLang="en-US" dirty="0"/>
              <a:t>結果：</a:t>
            </a:r>
            <a:endParaRPr lang="en-US" altLang="zh-CN" dirty="0"/>
          </a:p>
          <a:p>
            <a:endParaRPr lang="zh-CN" altLang="en-US" dirty="0"/>
          </a:p>
        </p:txBody>
      </p:sp>
      <p:graphicFrame>
        <p:nvGraphicFramePr>
          <p:cNvPr id="9" name="表格 8">
            <a:extLst>
              <a:ext uri="{FF2B5EF4-FFF2-40B4-BE49-F238E27FC236}">
                <a16:creationId xmlns:a16="http://schemas.microsoft.com/office/drawing/2014/main" id="{AAFEE05F-9ACA-D07A-0638-47C26F1EA404}"/>
              </a:ext>
            </a:extLst>
          </p:cNvPr>
          <p:cNvGraphicFramePr>
            <a:graphicFrameLocks noGrp="1"/>
          </p:cNvGraphicFramePr>
          <p:nvPr>
            <p:extLst>
              <p:ext uri="{D42A27DB-BD31-4B8C-83A1-F6EECF244321}">
                <p14:modId xmlns:p14="http://schemas.microsoft.com/office/powerpoint/2010/main" val="2019566735"/>
              </p:ext>
            </p:extLst>
          </p:nvPr>
        </p:nvGraphicFramePr>
        <p:xfrm>
          <a:off x="234331" y="2330542"/>
          <a:ext cx="10107241" cy="3171072"/>
        </p:xfrm>
        <a:graphic>
          <a:graphicData uri="http://schemas.openxmlformats.org/drawingml/2006/table">
            <a:tbl>
              <a:tblPr firstRow="1" bandRow="1">
                <a:tableStyleId>{5C22544A-7EE6-4342-B048-85BDC9FD1C3A}</a:tableStyleId>
              </a:tblPr>
              <a:tblGrid>
                <a:gridCol w="2687521">
                  <a:extLst>
                    <a:ext uri="{9D8B030D-6E8A-4147-A177-3AD203B41FA5}">
                      <a16:colId xmlns:a16="http://schemas.microsoft.com/office/drawing/2014/main" val="4090484811"/>
                    </a:ext>
                  </a:extLst>
                </a:gridCol>
                <a:gridCol w="1680121">
                  <a:extLst>
                    <a:ext uri="{9D8B030D-6E8A-4147-A177-3AD203B41FA5}">
                      <a16:colId xmlns:a16="http://schemas.microsoft.com/office/drawing/2014/main" val="3321792778"/>
                    </a:ext>
                  </a:extLst>
                </a:gridCol>
                <a:gridCol w="793091">
                  <a:extLst>
                    <a:ext uri="{9D8B030D-6E8A-4147-A177-3AD203B41FA5}">
                      <a16:colId xmlns:a16="http://schemas.microsoft.com/office/drawing/2014/main" val="1516072714"/>
                    </a:ext>
                  </a:extLst>
                </a:gridCol>
                <a:gridCol w="1633375">
                  <a:extLst>
                    <a:ext uri="{9D8B030D-6E8A-4147-A177-3AD203B41FA5}">
                      <a16:colId xmlns:a16="http://schemas.microsoft.com/office/drawing/2014/main" val="1140141097"/>
                    </a:ext>
                  </a:extLst>
                </a:gridCol>
                <a:gridCol w="682180">
                  <a:extLst>
                    <a:ext uri="{9D8B030D-6E8A-4147-A177-3AD203B41FA5}">
                      <a16:colId xmlns:a16="http://schemas.microsoft.com/office/drawing/2014/main" val="124016836"/>
                    </a:ext>
                  </a:extLst>
                </a:gridCol>
                <a:gridCol w="1532506">
                  <a:extLst>
                    <a:ext uri="{9D8B030D-6E8A-4147-A177-3AD203B41FA5}">
                      <a16:colId xmlns:a16="http://schemas.microsoft.com/office/drawing/2014/main" val="2815577292"/>
                    </a:ext>
                  </a:extLst>
                </a:gridCol>
                <a:gridCol w="1098447">
                  <a:extLst>
                    <a:ext uri="{9D8B030D-6E8A-4147-A177-3AD203B41FA5}">
                      <a16:colId xmlns:a16="http://schemas.microsoft.com/office/drawing/2014/main" val="2953629434"/>
                    </a:ext>
                  </a:extLst>
                </a:gridCol>
              </a:tblGrid>
              <a:tr h="509951">
                <a:tc>
                  <a:txBody>
                    <a:bodyPr/>
                    <a:lstStyle/>
                    <a:p>
                      <a:pPr algn="ctr"/>
                      <a:endParaRPr lang="zh-CN" altLang="en-US" dirty="0"/>
                    </a:p>
                  </a:txBody>
                  <a:tcPr anchor="ctr"/>
                </a:tc>
                <a:tc gridSpan="2">
                  <a:txBody>
                    <a:bodyPr/>
                    <a:lstStyle/>
                    <a:p>
                      <a:pPr algn="ctr"/>
                      <a:r>
                        <a:rPr lang="en-US" altLang="ja-JP" dirty="0"/>
                        <a:t>chimera</a:t>
                      </a:r>
                      <a:endParaRPr lang="zh-CN" altLang="en-US" dirty="0"/>
                    </a:p>
                  </a:txBody>
                  <a:tcPr anchor="ctr"/>
                </a:tc>
                <a:tc hMerge="1">
                  <a:txBody>
                    <a:bodyPr/>
                    <a:lstStyle/>
                    <a:p>
                      <a:endParaRPr lang="zh-CN" altLang="en-US"/>
                    </a:p>
                  </a:txBody>
                  <a:tcPr/>
                </a:tc>
                <a:tc gridSpan="2">
                  <a:txBody>
                    <a:bodyPr/>
                    <a:lstStyle/>
                    <a:p>
                      <a:pPr algn="ctr"/>
                      <a:r>
                        <a:rPr lang="en-US" altLang="zh-CN" dirty="0" err="1"/>
                        <a:t>pegasus</a:t>
                      </a:r>
                      <a:endParaRPr lang="zh-CN" altLang="en-US" dirty="0"/>
                    </a:p>
                  </a:txBody>
                  <a:tcPr anchor="ctr"/>
                </a:tc>
                <a:tc hMerge="1">
                  <a:txBody>
                    <a:bodyPr/>
                    <a:lstStyle/>
                    <a:p>
                      <a:endParaRPr lang="zh-CN" altLang="en-US"/>
                    </a:p>
                  </a:txBody>
                  <a:tcPr/>
                </a:tc>
                <a:tc gridSpan="2">
                  <a:txBody>
                    <a:bodyPr/>
                    <a:lstStyle/>
                    <a:p>
                      <a:pPr algn="ctr"/>
                      <a:r>
                        <a:rPr lang="en-US" altLang="zh-CN" dirty="0"/>
                        <a:t>zephyr</a:t>
                      </a:r>
                      <a:endParaRPr lang="zh-CN" altLang="en-US" dirty="0"/>
                    </a:p>
                  </a:txBody>
                  <a:tcPr anchor="ctr"/>
                </a:tc>
                <a:tc hMerge="1">
                  <a:txBody>
                    <a:bodyPr/>
                    <a:lstStyle/>
                    <a:p>
                      <a:endParaRPr lang="zh-CN" altLang="en-US"/>
                    </a:p>
                  </a:txBody>
                  <a:tcPr/>
                </a:tc>
                <a:extLst>
                  <a:ext uri="{0D108BD9-81ED-4DB2-BD59-A6C34878D82A}">
                    <a16:rowId xmlns:a16="http://schemas.microsoft.com/office/drawing/2014/main" val="944607728"/>
                  </a:ext>
                </a:extLst>
              </a:tr>
              <a:tr h="533281">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bg1"/>
                          </a:solidFill>
                        </a:rPr>
                        <a:t>埋め込みできる</a:t>
                      </a:r>
                      <a:endParaRPr lang="en-US" altLang="ja-JP" sz="1400" b="1" dirty="0">
                        <a:solidFill>
                          <a:schemeClr val="bg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bg1"/>
                          </a:solidFill>
                        </a:rPr>
                        <a:t>完全グラフに基づく</a:t>
                      </a:r>
                      <a:r>
                        <a:rPr lang="en-US" altLang="ja-JP" sz="1400" b="1" dirty="0">
                          <a:solidFill>
                            <a:schemeClr val="bg1"/>
                          </a:solidFill>
                        </a:rPr>
                        <a:t>TSP</a:t>
                      </a:r>
                      <a:r>
                        <a:rPr lang="ja-JP" altLang="en-US" sz="1400" b="1" dirty="0">
                          <a:solidFill>
                            <a:schemeClr val="bg1"/>
                          </a:solidFill>
                        </a:rPr>
                        <a:t>問題の最大サイズ</a:t>
                      </a:r>
                      <a:endParaRPr lang="zh-CN" altLang="en-US" sz="1400" b="1" dirty="0">
                        <a:solidFill>
                          <a:schemeClr val="bg1"/>
                        </a:solidFill>
                      </a:endParaRPr>
                    </a:p>
                  </a:txBody>
                  <a:tcPr anchor="ctr">
                    <a:solidFill>
                      <a:schemeClr val="accent1"/>
                    </a:solidFill>
                  </a:tcPr>
                </a:tc>
                <a:tc>
                  <a:txBody>
                    <a:bodyPr/>
                    <a:lstStyle/>
                    <a:p>
                      <a:pPr algn="ctr"/>
                      <a:r>
                        <a:rPr lang="en-US" altLang="zh-CN" sz="2000" dirty="0"/>
                        <a:t>size</a:t>
                      </a:r>
                      <a:endParaRPr lang="zh-CN" altLang="en-US" sz="2000" dirty="0"/>
                    </a:p>
                  </a:txBody>
                  <a:tcPr anchor="ctr"/>
                </a:tc>
                <a:tc>
                  <a:txBody>
                    <a:bodyPr/>
                    <a:lstStyle/>
                    <a:p>
                      <a:pPr algn="ctr"/>
                      <a:r>
                        <a:rPr lang="en-US" altLang="zh-CN" sz="2000" dirty="0"/>
                        <a:t>m</a:t>
                      </a:r>
                      <a:endParaRPr lang="zh-CN" altLang="en-US" sz="2000" dirty="0"/>
                    </a:p>
                  </a:txBody>
                  <a:tcPr anchor="ctr"/>
                </a:tc>
                <a:tc>
                  <a:txBody>
                    <a:bodyPr/>
                    <a:lstStyle/>
                    <a:p>
                      <a:pPr algn="ctr"/>
                      <a:r>
                        <a:rPr lang="en-US" altLang="zh-CN" dirty="0"/>
                        <a:t>size</a:t>
                      </a:r>
                      <a:endParaRPr lang="zh-CN" altLang="en-US" dirty="0"/>
                    </a:p>
                  </a:txBody>
                  <a:tcPr anchor="ctr"/>
                </a:tc>
                <a:tc>
                  <a:txBody>
                    <a:bodyPr/>
                    <a:lstStyle/>
                    <a:p>
                      <a:pPr algn="ctr"/>
                      <a:r>
                        <a:rPr lang="en-US" altLang="zh-CN" dirty="0"/>
                        <a:t>m</a:t>
                      </a:r>
                      <a:endParaRPr lang="zh-CN" altLang="en-US" dirty="0"/>
                    </a:p>
                  </a:txBody>
                  <a:tcPr anchor="ctr"/>
                </a:tc>
                <a:tc>
                  <a:txBody>
                    <a:bodyPr/>
                    <a:lstStyle/>
                    <a:p>
                      <a:pPr algn="ctr"/>
                      <a:r>
                        <a:rPr lang="en-US" altLang="zh-CN" dirty="0"/>
                        <a:t>size</a:t>
                      </a:r>
                      <a:endParaRPr lang="zh-CN" altLang="en-US" dirty="0"/>
                    </a:p>
                  </a:txBody>
                  <a:tcPr anchor="ctr"/>
                </a:tc>
                <a:tc>
                  <a:txBody>
                    <a:bodyPr/>
                    <a:lstStyle/>
                    <a:p>
                      <a:pPr algn="ctr"/>
                      <a:r>
                        <a:rPr lang="en-US" altLang="zh-CN" dirty="0"/>
                        <a:t>m</a:t>
                      </a:r>
                      <a:endParaRPr lang="zh-CN" altLang="en-US" dirty="0"/>
                    </a:p>
                  </a:txBody>
                  <a:tcPr anchor="ctr"/>
                </a:tc>
                <a:extLst>
                  <a:ext uri="{0D108BD9-81ED-4DB2-BD59-A6C34878D82A}">
                    <a16:rowId xmlns:a16="http://schemas.microsoft.com/office/drawing/2014/main" val="3665484211"/>
                  </a:ext>
                </a:extLst>
              </a:tr>
              <a:tr h="360000">
                <a:tc vMerge="1">
                  <a:txBody>
                    <a:bodyPr/>
                    <a:lstStyle/>
                    <a:p>
                      <a:endParaRPr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23(</a:t>
                      </a:r>
                      <a:r>
                        <a:rPr lang="ja-JP" altLang="en-US" sz="1400" dirty="0"/>
                        <a:t>埋め込み成功</a:t>
                      </a:r>
                      <a:r>
                        <a:rPr lang="en-US" altLang="zh-CN" sz="1400" dirty="0"/>
                        <a:t>)</a:t>
                      </a:r>
                      <a:r>
                        <a:rPr lang="ja-JP" altLang="en-US" sz="1400" dirty="0"/>
                        <a:t>　</a:t>
                      </a:r>
                      <a:endParaRPr lang="zh-CN" altLang="en-US"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400" dirty="0">
                          <a:solidFill>
                            <a:srgbClr val="FF0000"/>
                          </a:solidFill>
                        </a:rPr>
                        <a:t>170</a:t>
                      </a:r>
                      <a:endParaRPr lang="en-US" altLang="zh-CN" sz="1400" dirty="0">
                        <a:solidFill>
                          <a:srgbClr val="FF000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25(</a:t>
                      </a:r>
                      <a:r>
                        <a:rPr lang="ja-JP" altLang="en-US" sz="1400" dirty="0"/>
                        <a:t>埋め込み成功</a:t>
                      </a:r>
                      <a:r>
                        <a:rPr lang="en-US" altLang="zh-CN" sz="1400" dirty="0"/>
                        <a:t>)</a:t>
                      </a:r>
                      <a:endParaRPr lang="zh-CN" altLang="en-US" sz="1400" dirty="0"/>
                    </a:p>
                  </a:txBody>
                  <a:tcPr anchor="ctr"/>
                </a:tc>
                <a:tc>
                  <a:txBody>
                    <a:bodyPr/>
                    <a:lstStyle/>
                    <a:p>
                      <a:pPr algn="ctr"/>
                      <a:r>
                        <a:rPr lang="en-US" altLang="zh-CN" sz="1400" dirty="0">
                          <a:solidFill>
                            <a:srgbClr val="FF0000"/>
                          </a:solidFill>
                        </a:rPr>
                        <a:t>74</a:t>
                      </a:r>
                      <a:endParaRPr lang="zh-CN" altLang="en-US" sz="1400" dirty="0">
                        <a:solidFill>
                          <a:srgbClr val="FF000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25(</a:t>
                      </a:r>
                      <a:r>
                        <a:rPr lang="ja-JP" altLang="en-US" sz="1400" dirty="0"/>
                        <a:t>埋め込み成功</a:t>
                      </a:r>
                      <a:r>
                        <a:rPr lang="en-US" altLang="zh-CN" sz="1400" dirty="0"/>
                        <a:t>)</a:t>
                      </a:r>
                      <a:endParaRPr lang="zh-CN" altLang="en-US" sz="1400" dirty="0"/>
                    </a:p>
                  </a:txBody>
                  <a:tcPr anchor="ctr"/>
                </a:tc>
                <a:tc>
                  <a:txBody>
                    <a:bodyPr/>
                    <a:lstStyle/>
                    <a:p>
                      <a:pPr algn="ctr"/>
                      <a:r>
                        <a:rPr lang="en-US" altLang="zh-CN" sz="1400" dirty="0">
                          <a:solidFill>
                            <a:srgbClr val="FF0000"/>
                          </a:solidFill>
                        </a:rPr>
                        <a:t>57</a:t>
                      </a:r>
                      <a:endParaRPr lang="zh-CN" altLang="en-US" sz="1400" dirty="0">
                        <a:solidFill>
                          <a:srgbClr val="FF0000"/>
                        </a:solidFill>
                      </a:endParaRPr>
                    </a:p>
                  </a:txBody>
                  <a:tcPr anchor="ctr"/>
                </a:tc>
                <a:extLst>
                  <a:ext uri="{0D108BD9-81ED-4DB2-BD59-A6C34878D82A}">
                    <a16:rowId xmlns:a16="http://schemas.microsoft.com/office/drawing/2014/main" val="1921290044"/>
                  </a:ext>
                </a:extLst>
              </a:tr>
              <a:tr h="222406">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050" b="1"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24(</a:t>
                      </a:r>
                      <a:r>
                        <a:rPr lang="ja-JP" altLang="en-US" sz="1400" dirty="0"/>
                        <a:t>実験中</a:t>
                      </a:r>
                      <a:r>
                        <a:rPr lang="en-US" altLang="zh-CN" sz="1400" dirty="0"/>
                        <a:t>)</a:t>
                      </a:r>
                      <a:endParaRPr lang="zh-CN" altLang="en-US" sz="1400" dirty="0"/>
                    </a:p>
                  </a:txBody>
                  <a:tcPr anchor="ctr"/>
                </a:tc>
                <a:tc>
                  <a:txBody>
                    <a:bodyPr/>
                    <a:lstStyle/>
                    <a:p>
                      <a:pPr algn="ctr"/>
                      <a:r>
                        <a:rPr lang="en-US" altLang="ja-JP" sz="1400" dirty="0"/>
                        <a:t>276</a:t>
                      </a:r>
                      <a:endParaRPr lang="zh-CN" altLang="en-US"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26(</a:t>
                      </a:r>
                      <a:r>
                        <a:rPr lang="ja-JP" altLang="en-US" sz="1400" dirty="0"/>
                        <a:t>実験中</a:t>
                      </a:r>
                      <a:r>
                        <a:rPr lang="en-US" altLang="zh-CN" sz="1400" dirty="0"/>
                        <a:t>)</a:t>
                      </a:r>
                      <a:endParaRPr lang="zh-CN" altLang="en-US" sz="1400" dirty="0"/>
                    </a:p>
                  </a:txBody>
                  <a:tcPr anchor="ctr"/>
                </a:tc>
                <a:tc>
                  <a:txBody>
                    <a:bodyPr/>
                    <a:lstStyle/>
                    <a:p>
                      <a:pPr algn="ctr"/>
                      <a:r>
                        <a:rPr lang="en-US" altLang="zh-CN" sz="1400" dirty="0"/>
                        <a:t>176</a:t>
                      </a:r>
                      <a:endParaRPr lang="zh-CN" altLang="en-US"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27(</a:t>
                      </a:r>
                      <a:r>
                        <a:rPr lang="ja-JP" altLang="en-US" sz="1400" dirty="0"/>
                        <a:t>実験中</a:t>
                      </a:r>
                      <a:r>
                        <a:rPr lang="en-US" altLang="zh-CN" sz="1400" dirty="0"/>
                        <a:t>)</a:t>
                      </a:r>
                      <a:endParaRPr lang="zh-CN" altLang="en-US" sz="1400" dirty="0"/>
                    </a:p>
                  </a:txBody>
                  <a:tcPr anchor="ctr"/>
                </a:tc>
                <a:tc>
                  <a:txBody>
                    <a:bodyPr/>
                    <a:lstStyle/>
                    <a:p>
                      <a:pPr algn="ctr"/>
                      <a:r>
                        <a:rPr lang="en-US" altLang="zh-CN" sz="1400" dirty="0"/>
                        <a:t>157</a:t>
                      </a:r>
                      <a:endParaRPr lang="zh-CN" altLang="en-US" sz="1400" dirty="0"/>
                    </a:p>
                  </a:txBody>
                  <a:tcPr anchor="ctr"/>
                </a:tc>
                <a:extLst>
                  <a:ext uri="{0D108BD9-81ED-4DB2-BD59-A6C34878D82A}">
                    <a16:rowId xmlns:a16="http://schemas.microsoft.com/office/drawing/2014/main" val="1876865024"/>
                  </a:ext>
                </a:extLst>
              </a:tr>
              <a:tr h="360000">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bg1"/>
                          </a:solidFill>
                        </a:rPr>
                        <a:t>埋め込みできる</a:t>
                      </a:r>
                      <a:endParaRPr lang="en-US" altLang="ja-JP" sz="1400" b="1" dirty="0">
                        <a:solidFill>
                          <a:schemeClr val="bg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400" b="1" dirty="0" err="1">
                          <a:solidFill>
                            <a:schemeClr val="bg1"/>
                          </a:solidFill>
                        </a:rPr>
                        <a:t>nei</a:t>
                      </a:r>
                      <a:r>
                        <a:rPr lang="ja-JP" altLang="en-US" sz="1400" b="1" dirty="0">
                          <a:solidFill>
                            <a:schemeClr val="bg1"/>
                          </a:solidFill>
                        </a:rPr>
                        <a:t>グラフに基づく</a:t>
                      </a:r>
                      <a:r>
                        <a:rPr lang="en-US" altLang="ja-JP" sz="1400" b="1" dirty="0">
                          <a:solidFill>
                            <a:schemeClr val="bg1"/>
                          </a:solidFill>
                        </a:rPr>
                        <a:t>TSP</a:t>
                      </a:r>
                      <a:r>
                        <a:rPr lang="ja-JP" altLang="en-US" sz="1400" b="1" dirty="0">
                          <a:solidFill>
                            <a:schemeClr val="bg1"/>
                          </a:solidFill>
                        </a:rPr>
                        <a:t>問題の最大サイズ</a:t>
                      </a:r>
                      <a:endParaRPr lang="zh-CN" altLang="en-US" sz="1400" b="1" dirty="0">
                        <a:solidFill>
                          <a:schemeClr val="bg1"/>
                        </a:solidFill>
                      </a:endParaRPr>
                    </a:p>
                  </a:txBody>
                  <a:tcPr anchor="ctr">
                    <a:solidFill>
                      <a:schemeClr val="accent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23(</a:t>
                      </a:r>
                      <a:r>
                        <a:rPr lang="ja-JP" altLang="en-US" sz="1400" dirty="0"/>
                        <a:t>埋め込み成功</a:t>
                      </a:r>
                      <a:r>
                        <a:rPr lang="en-US" altLang="zh-CN" sz="1400" dirty="0"/>
                        <a:t>)</a:t>
                      </a:r>
                      <a:r>
                        <a:rPr lang="ja-JP" altLang="en-US" sz="1400" dirty="0"/>
                        <a:t>　</a:t>
                      </a:r>
                      <a:endParaRPr lang="zh-CN" altLang="en-US" sz="1400" dirty="0"/>
                    </a:p>
                  </a:txBody>
                  <a:tcPr anchor="ctr"/>
                </a:tc>
                <a:tc>
                  <a:txBody>
                    <a:bodyPr/>
                    <a:lstStyle/>
                    <a:p>
                      <a:pPr algn="ctr"/>
                      <a:r>
                        <a:rPr lang="en-US" altLang="zh-CN" sz="1400" dirty="0">
                          <a:solidFill>
                            <a:srgbClr val="FF0000"/>
                          </a:solidFill>
                        </a:rPr>
                        <a:t>168</a:t>
                      </a:r>
                      <a:endParaRPr lang="zh-CN" altLang="en-US" sz="1400" dirty="0">
                        <a:solidFill>
                          <a:srgbClr val="FF000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25(</a:t>
                      </a:r>
                      <a:r>
                        <a:rPr lang="ja-JP" altLang="en-US" sz="1400" dirty="0"/>
                        <a:t>埋め込み成功</a:t>
                      </a:r>
                      <a:r>
                        <a:rPr lang="en-US" altLang="zh-CN" sz="1400" dirty="0"/>
                        <a:t>)</a:t>
                      </a:r>
                      <a:endParaRPr lang="zh-CN" altLang="en-US" sz="1400" dirty="0"/>
                    </a:p>
                  </a:txBody>
                  <a:tcPr anchor="ctr"/>
                </a:tc>
                <a:tc>
                  <a:txBody>
                    <a:bodyPr/>
                    <a:lstStyle/>
                    <a:p>
                      <a:pPr algn="ctr"/>
                      <a:r>
                        <a:rPr lang="en-US" altLang="zh-CN" sz="1400" dirty="0">
                          <a:solidFill>
                            <a:srgbClr val="FF0000"/>
                          </a:solidFill>
                        </a:rPr>
                        <a:t>68</a:t>
                      </a:r>
                      <a:endParaRPr lang="zh-CN" altLang="en-US" sz="1400" dirty="0">
                        <a:solidFill>
                          <a:srgbClr val="FF000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25(</a:t>
                      </a:r>
                      <a:r>
                        <a:rPr lang="ja-JP" altLang="en-US" sz="1400" dirty="0"/>
                        <a:t>埋め込み成功</a:t>
                      </a:r>
                      <a:r>
                        <a:rPr lang="en-US" altLang="zh-CN" sz="1400" dirty="0"/>
                        <a:t>)</a:t>
                      </a:r>
                      <a:endParaRPr lang="zh-CN" altLang="en-US" sz="1400" dirty="0"/>
                    </a:p>
                  </a:txBody>
                  <a:tcPr anchor="ctr"/>
                </a:tc>
                <a:tc>
                  <a:txBody>
                    <a:bodyPr/>
                    <a:lstStyle/>
                    <a:p>
                      <a:pPr algn="ctr"/>
                      <a:r>
                        <a:rPr lang="en-US" altLang="zh-CN" sz="1400" dirty="0">
                          <a:solidFill>
                            <a:srgbClr val="FF0000"/>
                          </a:solidFill>
                        </a:rPr>
                        <a:t>57</a:t>
                      </a:r>
                      <a:endParaRPr lang="zh-CN" altLang="en-US" sz="1400" dirty="0">
                        <a:solidFill>
                          <a:srgbClr val="FF0000"/>
                        </a:solidFill>
                      </a:endParaRPr>
                    </a:p>
                  </a:txBody>
                  <a:tcPr anchor="ctr"/>
                </a:tc>
                <a:extLst>
                  <a:ext uri="{0D108BD9-81ED-4DB2-BD59-A6C34878D82A}">
                    <a16:rowId xmlns:a16="http://schemas.microsoft.com/office/drawing/2014/main" val="3579241247"/>
                  </a:ext>
                </a:extLst>
              </a:tr>
              <a:tr h="360000">
                <a:tc vMerge="1">
                  <a:txBody>
                    <a:bodyPr/>
                    <a:lstStyle/>
                    <a:p>
                      <a:endParaRPr lang="zh-CN" alt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24(</a:t>
                      </a:r>
                      <a:r>
                        <a:rPr lang="ja-JP" altLang="en-US" sz="1400" dirty="0"/>
                        <a:t>実験中</a:t>
                      </a:r>
                      <a:r>
                        <a:rPr lang="en-US" altLang="zh-CN" sz="1400" dirty="0"/>
                        <a:t>)</a:t>
                      </a:r>
                      <a:endParaRPr lang="zh-CN" altLang="en-US" sz="1400" dirty="0"/>
                    </a:p>
                  </a:txBody>
                  <a:tcPr anchor="ctr"/>
                </a:tc>
                <a:tc>
                  <a:txBody>
                    <a:bodyPr/>
                    <a:lstStyle/>
                    <a:p>
                      <a:pPr algn="ctr"/>
                      <a:r>
                        <a:rPr lang="en-US" altLang="zh-CN" sz="1400" dirty="0"/>
                        <a:t>279</a:t>
                      </a:r>
                      <a:endParaRPr lang="zh-CN" altLang="en-US"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a:t>26(</a:t>
                      </a:r>
                      <a:r>
                        <a:rPr lang="ja-JP" altLang="en-US" sz="1400"/>
                        <a:t>実験中</a:t>
                      </a:r>
                      <a:r>
                        <a:rPr lang="en-US" altLang="zh-CN" sz="1400"/>
                        <a:t>)</a:t>
                      </a:r>
                      <a:endParaRPr lang="zh-CN" altLang="en-US"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179</a:t>
                      </a:r>
                      <a:endParaRPr lang="zh-CN" altLang="en-US"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26(</a:t>
                      </a:r>
                      <a:r>
                        <a:rPr lang="ja-JP" altLang="en-US" sz="1400" dirty="0"/>
                        <a:t>実験中</a:t>
                      </a:r>
                      <a:r>
                        <a:rPr lang="en-US" altLang="zh-CN" sz="1400" dirty="0"/>
                        <a:t>)</a:t>
                      </a:r>
                      <a:endParaRPr lang="zh-CN" altLang="en-US" sz="1400" dirty="0"/>
                    </a:p>
                  </a:txBody>
                  <a:tcPr anchor="ctr"/>
                </a:tc>
                <a:tc>
                  <a:txBody>
                    <a:bodyPr/>
                    <a:lstStyle/>
                    <a:p>
                      <a:pPr algn="ctr"/>
                      <a:r>
                        <a:rPr lang="en-US" altLang="zh-CN" sz="1400" dirty="0"/>
                        <a:t>165</a:t>
                      </a:r>
                      <a:endParaRPr lang="zh-CN" altLang="en-US" sz="1400" dirty="0"/>
                    </a:p>
                  </a:txBody>
                  <a:tcPr anchor="ctr"/>
                </a:tc>
                <a:extLst>
                  <a:ext uri="{0D108BD9-81ED-4DB2-BD59-A6C34878D82A}">
                    <a16:rowId xmlns:a16="http://schemas.microsoft.com/office/drawing/2014/main" val="3013999993"/>
                  </a:ext>
                </a:extLst>
              </a:tr>
              <a:tr h="360000">
                <a:tc rowSpan="2">
                  <a:txBody>
                    <a:bodyPr/>
                    <a:lstStyle/>
                    <a:p>
                      <a:pPr algn="ctr"/>
                      <a:r>
                        <a:rPr lang="ja-JP" altLang="en-US" sz="1400" b="1" dirty="0">
                          <a:solidFill>
                            <a:schemeClr val="bg1"/>
                          </a:solidFill>
                        </a:rPr>
                        <a:t>埋め込みできる</a:t>
                      </a:r>
                      <a:endParaRPr lang="en-US" altLang="ja-JP" sz="1400" b="1" dirty="0">
                        <a:solidFill>
                          <a:schemeClr val="bg1"/>
                        </a:solidFill>
                      </a:endParaRPr>
                    </a:p>
                    <a:p>
                      <a:pPr algn="ctr"/>
                      <a:r>
                        <a:rPr lang="en-US" altLang="ja-JP" sz="1400" b="1" dirty="0">
                          <a:solidFill>
                            <a:schemeClr val="bg1"/>
                          </a:solidFill>
                        </a:rPr>
                        <a:t>seg</a:t>
                      </a:r>
                      <a:r>
                        <a:rPr lang="ja-JP" altLang="en-US" sz="1400" b="1" dirty="0">
                          <a:solidFill>
                            <a:schemeClr val="bg1"/>
                          </a:solidFill>
                        </a:rPr>
                        <a:t>グラフに基づく</a:t>
                      </a:r>
                      <a:r>
                        <a:rPr lang="en-US" altLang="ja-JP" sz="1400" b="1" dirty="0">
                          <a:solidFill>
                            <a:schemeClr val="bg1"/>
                          </a:solidFill>
                        </a:rPr>
                        <a:t>TSP</a:t>
                      </a:r>
                      <a:r>
                        <a:rPr lang="ja-JP" altLang="en-US" sz="1400" b="1" dirty="0">
                          <a:solidFill>
                            <a:schemeClr val="bg1"/>
                          </a:solidFill>
                        </a:rPr>
                        <a:t>問題の最大サイズ</a:t>
                      </a:r>
                      <a:endParaRPr lang="zh-CN" altLang="en-US" sz="1400" b="1" dirty="0">
                        <a:solidFill>
                          <a:schemeClr val="bg1"/>
                        </a:solidFill>
                      </a:endParaRPr>
                    </a:p>
                  </a:txBody>
                  <a:tcPr anchor="ctr">
                    <a:solidFill>
                      <a:schemeClr val="accent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23(</a:t>
                      </a:r>
                      <a:r>
                        <a:rPr lang="ja-JP" altLang="en-US" sz="1400" dirty="0"/>
                        <a:t>埋め込み成功</a:t>
                      </a:r>
                      <a:r>
                        <a:rPr lang="en-US" altLang="zh-CN" sz="1400" dirty="0"/>
                        <a:t>)</a:t>
                      </a:r>
                      <a:r>
                        <a:rPr lang="ja-JP" altLang="en-US" sz="1400" dirty="0"/>
                        <a:t>　</a:t>
                      </a:r>
                      <a:endParaRPr lang="zh-CN" altLang="en-US" sz="1400" dirty="0"/>
                    </a:p>
                  </a:txBody>
                  <a:tcPr anchor="ctr"/>
                </a:tc>
                <a:tc>
                  <a:txBody>
                    <a:bodyPr/>
                    <a:lstStyle/>
                    <a:p>
                      <a:pPr algn="ctr"/>
                      <a:r>
                        <a:rPr lang="en-US" altLang="zh-CN" sz="1400" dirty="0">
                          <a:solidFill>
                            <a:srgbClr val="FF0000"/>
                          </a:solidFill>
                        </a:rPr>
                        <a:t>162</a:t>
                      </a:r>
                      <a:endParaRPr lang="zh-CN" altLang="en-US" sz="1400" dirty="0">
                        <a:solidFill>
                          <a:srgbClr val="FF000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25(</a:t>
                      </a:r>
                      <a:r>
                        <a:rPr lang="ja-JP" altLang="en-US" sz="1400" dirty="0"/>
                        <a:t>埋め込み成功</a:t>
                      </a:r>
                      <a:r>
                        <a:rPr lang="en-US" altLang="zh-CN" sz="1400" dirty="0"/>
                        <a:t>)</a:t>
                      </a:r>
                      <a:endParaRPr lang="zh-CN" altLang="en-US" sz="1400" dirty="0"/>
                    </a:p>
                  </a:txBody>
                  <a:tcPr anchor="ctr"/>
                </a:tc>
                <a:tc>
                  <a:txBody>
                    <a:bodyPr/>
                    <a:lstStyle/>
                    <a:p>
                      <a:pPr algn="ctr"/>
                      <a:r>
                        <a:rPr lang="en-US" altLang="zh-CN" sz="1400" dirty="0">
                          <a:solidFill>
                            <a:srgbClr val="FF0000"/>
                          </a:solidFill>
                        </a:rPr>
                        <a:t>63</a:t>
                      </a:r>
                      <a:endParaRPr lang="zh-CN" altLang="en-US" sz="1400" dirty="0">
                        <a:solidFill>
                          <a:srgbClr val="FF0000"/>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25(</a:t>
                      </a:r>
                      <a:r>
                        <a:rPr lang="ja-JP" altLang="en-US" sz="1400" dirty="0"/>
                        <a:t>埋め込み成功</a:t>
                      </a:r>
                      <a:r>
                        <a:rPr lang="en-US" altLang="zh-CN" sz="1400" dirty="0"/>
                        <a:t>)</a:t>
                      </a:r>
                      <a:endParaRPr lang="zh-CN" altLang="en-US" sz="1400" dirty="0"/>
                    </a:p>
                  </a:txBody>
                  <a:tcPr anchor="ctr"/>
                </a:tc>
                <a:tc>
                  <a:txBody>
                    <a:bodyPr/>
                    <a:lstStyle/>
                    <a:p>
                      <a:pPr algn="ctr"/>
                      <a:r>
                        <a:rPr lang="en-US" altLang="zh-CN" sz="1400" dirty="0">
                          <a:solidFill>
                            <a:srgbClr val="FF0000"/>
                          </a:solidFill>
                        </a:rPr>
                        <a:t>59</a:t>
                      </a:r>
                      <a:endParaRPr lang="zh-CN" altLang="en-US" sz="1400" dirty="0">
                        <a:solidFill>
                          <a:srgbClr val="FF0000"/>
                        </a:solidFill>
                      </a:endParaRPr>
                    </a:p>
                  </a:txBody>
                  <a:tcPr anchor="ctr"/>
                </a:tc>
                <a:extLst>
                  <a:ext uri="{0D108BD9-81ED-4DB2-BD59-A6C34878D82A}">
                    <a16:rowId xmlns:a16="http://schemas.microsoft.com/office/drawing/2014/main" val="1412528695"/>
                  </a:ext>
                </a:extLst>
              </a:tr>
              <a:tr h="360000">
                <a:tc vMerge="1">
                  <a:txBody>
                    <a:bodyPr/>
                    <a:lstStyle/>
                    <a:p>
                      <a:endParaRPr lang="zh-CN" alt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24(</a:t>
                      </a:r>
                      <a:r>
                        <a:rPr lang="ja-JP" altLang="en-US" sz="1400" dirty="0"/>
                        <a:t>実験中</a:t>
                      </a:r>
                      <a:r>
                        <a:rPr lang="en-US" altLang="zh-CN" sz="1400" dirty="0"/>
                        <a:t>)</a:t>
                      </a:r>
                      <a:endParaRPr lang="zh-CN" altLang="en-US" sz="1400" dirty="0"/>
                    </a:p>
                  </a:txBody>
                  <a:tcPr anchor="ctr"/>
                </a:tc>
                <a:tc>
                  <a:txBody>
                    <a:bodyPr/>
                    <a:lstStyle/>
                    <a:p>
                      <a:pPr algn="ctr"/>
                      <a:r>
                        <a:rPr lang="en-US" altLang="zh-CN" sz="1400" dirty="0"/>
                        <a:t>285</a:t>
                      </a:r>
                      <a:endParaRPr lang="zh-CN" altLang="en-US" sz="1400" dirty="0"/>
                    </a:p>
                  </a:txBody>
                  <a:tcPr anchor="ctr"/>
                </a:tc>
                <a:tc>
                  <a:txBody>
                    <a:bodyPr/>
                    <a:lstStyle/>
                    <a:p>
                      <a:pPr algn="ctr"/>
                      <a:r>
                        <a:rPr lang="en-US" altLang="zh-CN" sz="1400"/>
                        <a:t>27(</a:t>
                      </a:r>
                      <a:r>
                        <a:rPr lang="ja-JP" altLang="en-US" sz="1400"/>
                        <a:t>実験中</a:t>
                      </a:r>
                      <a:r>
                        <a:rPr lang="en-US" altLang="zh-CN" sz="1400"/>
                        <a:t>)</a:t>
                      </a:r>
                      <a:endParaRPr lang="zh-CN" altLang="en-US"/>
                    </a:p>
                  </a:txBody>
                  <a:tcPr anchor="ctr"/>
                </a:tc>
                <a:tc>
                  <a:txBody>
                    <a:bodyPr/>
                    <a:lstStyle/>
                    <a:p>
                      <a:pPr algn="ctr"/>
                      <a:r>
                        <a:rPr lang="en-US" altLang="zh-CN" sz="1400" dirty="0"/>
                        <a:t>180</a:t>
                      </a:r>
                      <a:endParaRPr lang="zh-CN" altLang="en-US" dirty="0"/>
                    </a:p>
                  </a:txBody>
                  <a:tcPr anchor="ctr"/>
                </a:tc>
                <a:tc>
                  <a:txBody>
                    <a:bodyPr/>
                    <a:lstStyle/>
                    <a:p>
                      <a:pPr algn="ctr"/>
                      <a:r>
                        <a:rPr lang="en-US" altLang="zh-CN" sz="1400" dirty="0"/>
                        <a:t>28(</a:t>
                      </a:r>
                      <a:r>
                        <a:rPr lang="ja-JP" altLang="en-US" sz="1400" dirty="0"/>
                        <a:t>実験中</a:t>
                      </a:r>
                      <a:r>
                        <a:rPr lang="en-US" altLang="zh-CN" sz="1400" dirty="0"/>
                        <a:t>)</a:t>
                      </a:r>
                      <a:endParaRPr lang="zh-CN" altLang="en-US" sz="1400" dirty="0"/>
                    </a:p>
                  </a:txBody>
                  <a:tcPr anchor="ctr"/>
                </a:tc>
                <a:tc>
                  <a:txBody>
                    <a:bodyPr/>
                    <a:lstStyle/>
                    <a:p>
                      <a:pPr algn="ctr"/>
                      <a:r>
                        <a:rPr lang="en-US" altLang="zh-CN" sz="1400" dirty="0"/>
                        <a:t>161</a:t>
                      </a:r>
                      <a:endParaRPr lang="zh-CN" altLang="en-US" sz="1400" dirty="0"/>
                    </a:p>
                  </a:txBody>
                  <a:tcPr anchor="ctr"/>
                </a:tc>
                <a:extLst>
                  <a:ext uri="{0D108BD9-81ED-4DB2-BD59-A6C34878D82A}">
                    <a16:rowId xmlns:a16="http://schemas.microsoft.com/office/drawing/2014/main" val="3082415027"/>
                  </a:ext>
                </a:extLst>
              </a:tr>
            </a:tbl>
          </a:graphicData>
        </a:graphic>
      </p:graphicFrame>
      <p:sp>
        <p:nvSpPr>
          <p:cNvPr id="13" name="文本框 12">
            <a:extLst>
              <a:ext uri="{FF2B5EF4-FFF2-40B4-BE49-F238E27FC236}">
                <a16:creationId xmlns:a16="http://schemas.microsoft.com/office/drawing/2014/main" id="{B412238C-6ABD-6896-5026-7BCE6C44D0B0}"/>
              </a:ext>
            </a:extLst>
          </p:cNvPr>
          <p:cNvSpPr txBox="1"/>
          <p:nvPr/>
        </p:nvSpPr>
        <p:spPr>
          <a:xfrm>
            <a:off x="234331" y="5501614"/>
            <a:ext cx="5211683" cy="1384995"/>
          </a:xfrm>
          <a:prstGeom prst="rect">
            <a:avLst/>
          </a:prstGeom>
          <a:noFill/>
        </p:spPr>
        <p:txBody>
          <a:bodyPr wrap="none" rtlCol="0">
            <a:spAutoFit/>
          </a:bodyPr>
          <a:lstStyle/>
          <a:p>
            <a:r>
              <a:rPr lang="ja-JP" altLang="en-US" sz="1400" dirty="0"/>
              <a:t>同じサイズの</a:t>
            </a:r>
            <a:r>
              <a:rPr lang="en-US" altLang="ja-JP" sz="1400" dirty="0"/>
              <a:t>TSP</a:t>
            </a:r>
            <a:r>
              <a:rPr lang="ja-JP" altLang="en-US" sz="1400" dirty="0"/>
              <a:t>問題に対して（町の個数が同じ）</a:t>
            </a:r>
            <a:endParaRPr lang="en-US" altLang="ja-JP" sz="1400" dirty="0"/>
          </a:p>
          <a:p>
            <a:r>
              <a:rPr lang="ja-JP" altLang="en-US" sz="1400" dirty="0"/>
              <a:t>より少ない二次項を持つ</a:t>
            </a:r>
            <a:r>
              <a:rPr lang="en-US" altLang="ja-JP" sz="1400" dirty="0"/>
              <a:t>QUBO</a:t>
            </a:r>
            <a:r>
              <a:rPr lang="ja-JP" altLang="en-US" sz="1400" dirty="0"/>
              <a:t>モデルを埋め込むとき</a:t>
            </a:r>
            <a:endParaRPr lang="en-US" altLang="ja-JP" sz="1400" dirty="0"/>
          </a:p>
          <a:p>
            <a:r>
              <a:rPr lang="ja-JP" altLang="en-US" sz="1400" dirty="0"/>
              <a:t>より少ない量子ビットが必要</a:t>
            </a:r>
            <a:endParaRPr lang="en-US" altLang="ja-JP" sz="1400" dirty="0"/>
          </a:p>
          <a:p>
            <a:endParaRPr lang="en-US" altLang="zh-CN" sz="1400" dirty="0"/>
          </a:p>
          <a:p>
            <a:r>
              <a:rPr lang="ja-JP" altLang="en-US" sz="1400" dirty="0"/>
              <a:t>つまり，同じトポロジーで二次項を削減することでより大きい</a:t>
            </a:r>
            <a:endParaRPr lang="en-US" altLang="ja-JP" sz="1400" dirty="0"/>
          </a:p>
          <a:p>
            <a:r>
              <a:rPr lang="en-US" altLang="ja-JP" sz="1400" dirty="0"/>
              <a:t>QUBO</a:t>
            </a:r>
            <a:r>
              <a:rPr lang="ja-JP" altLang="en-US" sz="1400" dirty="0"/>
              <a:t>モデルを埋め込みできる</a:t>
            </a:r>
            <a:endParaRPr lang="zh-CN" altLang="en-US" sz="1400" dirty="0"/>
          </a:p>
        </p:txBody>
      </p:sp>
      <p:sp>
        <p:nvSpPr>
          <p:cNvPr id="14" name="文本框 13">
            <a:extLst>
              <a:ext uri="{FF2B5EF4-FFF2-40B4-BE49-F238E27FC236}">
                <a16:creationId xmlns:a16="http://schemas.microsoft.com/office/drawing/2014/main" id="{1B288ABE-386A-152D-2BEE-987CA8FABEBF}"/>
              </a:ext>
            </a:extLst>
          </p:cNvPr>
          <p:cNvSpPr txBox="1"/>
          <p:nvPr/>
        </p:nvSpPr>
        <p:spPr>
          <a:xfrm>
            <a:off x="7044611" y="5582670"/>
            <a:ext cx="4628190" cy="1169551"/>
          </a:xfrm>
          <a:prstGeom prst="rect">
            <a:avLst/>
          </a:prstGeom>
          <a:noFill/>
        </p:spPr>
        <p:txBody>
          <a:bodyPr wrap="none" rtlCol="0">
            <a:spAutoFit/>
          </a:bodyPr>
          <a:lstStyle/>
          <a:p>
            <a:r>
              <a:rPr lang="ja-JP" altLang="en-US" sz="1400" dirty="0"/>
              <a:t>でも、必ずそうではない</a:t>
            </a:r>
            <a:endParaRPr lang="en-US" altLang="ja-JP" sz="1400" dirty="0"/>
          </a:p>
          <a:p>
            <a:endParaRPr lang="en-US" altLang="zh-CN" sz="1400" dirty="0"/>
          </a:p>
          <a:p>
            <a:r>
              <a:rPr lang="ja-JP" altLang="en-US" sz="1400" dirty="0"/>
              <a:t>より少ない二次項を持つ</a:t>
            </a:r>
            <a:r>
              <a:rPr lang="en-US" altLang="ja-JP" sz="1400" dirty="0"/>
              <a:t>QUBO</a:t>
            </a:r>
            <a:r>
              <a:rPr lang="ja-JP" altLang="en-US" sz="1400" dirty="0"/>
              <a:t>モデルは返ってより多い</a:t>
            </a:r>
            <a:endParaRPr lang="en-US" altLang="ja-JP" sz="1400" dirty="0"/>
          </a:p>
          <a:p>
            <a:r>
              <a:rPr lang="ja-JP" altLang="en-US" sz="1400" dirty="0"/>
              <a:t>量子ビットが必要</a:t>
            </a:r>
            <a:endParaRPr lang="en-US" altLang="ja-JP" sz="1400" dirty="0"/>
          </a:p>
          <a:p>
            <a:endParaRPr lang="en-US" altLang="zh-CN" sz="1400" dirty="0"/>
          </a:p>
        </p:txBody>
      </p:sp>
    </p:spTree>
    <p:extLst>
      <p:ext uri="{BB962C8B-B14F-4D97-AF65-F5344CB8AC3E}">
        <p14:creationId xmlns:p14="http://schemas.microsoft.com/office/powerpoint/2010/main" val="10766208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97028-018B-C971-BC6B-CD5D1C762D7F}"/>
            </a:ext>
          </a:extLst>
        </p:cNvPr>
        <p:cNvGrpSpPr/>
        <p:nvPr/>
      </p:nvGrpSpPr>
      <p:grpSpPr>
        <a:xfrm>
          <a:off x="0" y="0"/>
          <a:ext cx="0" cy="0"/>
          <a:chOff x="0" y="0"/>
          <a:chExt cx="0" cy="0"/>
        </a:xfrm>
      </p:grpSpPr>
      <p:sp>
        <p:nvSpPr>
          <p:cNvPr id="4" name="矩形: 圆角 3">
            <a:extLst>
              <a:ext uri="{FF2B5EF4-FFF2-40B4-BE49-F238E27FC236}">
                <a16:creationId xmlns:a16="http://schemas.microsoft.com/office/drawing/2014/main" id="{CBE4BF36-2415-A06A-525E-4BCCB61A6D99}"/>
              </a:ext>
            </a:extLst>
          </p:cNvPr>
          <p:cNvSpPr/>
          <p:nvPr/>
        </p:nvSpPr>
        <p:spPr>
          <a:xfrm>
            <a:off x="458267" y="681451"/>
            <a:ext cx="10532994" cy="554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タイトル 1">
            <a:extLst>
              <a:ext uri="{FF2B5EF4-FFF2-40B4-BE49-F238E27FC236}">
                <a16:creationId xmlns:a16="http://schemas.microsoft.com/office/drawing/2014/main" id="{F466BAAD-8A66-9107-41E5-75A6FAF33E9E}"/>
              </a:ext>
            </a:extLst>
          </p:cNvPr>
          <p:cNvSpPr>
            <a:spLocks noGrp="1"/>
          </p:cNvSpPr>
          <p:nvPr>
            <p:ph type="title"/>
          </p:nvPr>
        </p:nvSpPr>
        <p:spPr>
          <a:xfrm>
            <a:off x="458266" y="105779"/>
            <a:ext cx="10532995" cy="598978"/>
          </a:xfrm>
        </p:spPr>
        <p:txBody>
          <a:bodyPr>
            <a:noAutofit/>
          </a:bodyPr>
          <a:lstStyle/>
          <a:p>
            <a:r>
              <a:rPr kumimoji="1" lang="ja-JP" altLang="en-US" sz="3200" b="1" dirty="0"/>
              <a:t>実験</a:t>
            </a:r>
          </a:p>
        </p:txBody>
      </p:sp>
      <mc:AlternateContent xmlns:mc="http://schemas.openxmlformats.org/markup-compatibility/2006">
        <mc:Choice xmlns:a14="http://schemas.microsoft.com/office/drawing/2010/main" Requires="a14">
          <p:sp>
            <p:nvSpPr>
              <p:cNvPr id="2" name="文本框 1">
                <a:extLst>
                  <a:ext uri="{FF2B5EF4-FFF2-40B4-BE49-F238E27FC236}">
                    <a16:creationId xmlns:a16="http://schemas.microsoft.com/office/drawing/2014/main" id="{BF50CE11-0335-940A-6424-159CAD7317E3}"/>
                  </a:ext>
                </a:extLst>
              </p:cNvPr>
              <p:cNvSpPr txBox="1"/>
              <p:nvPr/>
            </p:nvSpPr>
            <p:spPr>
              <a:xfrm>
                <a:off x="458266" y="979714"/>
                <a:ext cx="9828332" cy="5262979"/>
              </a:xfrm>
              <a:prstGeom prst="rect">
                <a:avLst/>
              </a:prstGeom>
              <a:noFill/>
            </p:spPr>
            <p:txBody>
              <a:bodyPr wrap="none" rtlCol="0">
                <a:spAutoFit/>
              </a:bodyPr>
              <a:lstStyle/>
              <a:p>
                <a:r>
                  <a:rPr lang="ja-JP" altLang="en-US" sz="1600" dirty="0"/>
                  <a:t>インスタンス：</a:t>
                </a:r>
                <a:endParaRPr lang="en-US" altLang="ja-JP" sz="1600" dirty="0"/>
              </a:p>
              <a:p>
                <a:r>
                  <a:rPr lang="ja-JP" altLang="en-US" sz="1600" dirty="0"/>
                  <a:t>サイズ：</a:t>
                </a:r>
                <a:r>
                  <a:rPr lang="en-US" altLang="ja-JP" sz="1600" dirty="0"/>
                  <a:t>25</a:t>
                </a:r>
              </a:p>
              <a:p>
                <a:endParaRPr lang="en-US" altLang="zh-CN" sz="1600" dirty="0"/>
              </a:p>
              <a:p>
                <a:r>
                  <a:rPr lang="ja-JP" altLang="en-US" sz="1600" dirty="0"/>
                  <a:t>一次項数：</a:t>
                </a:r>
                <a14:m>
                  <m:oMath xmlns:m="http://schemas.openxmlformats.org/officeDocument/2006/math">
                    <m:sSup>
                      <m:sSupPr>
                        <m:ctrlPr>
                          <a:rPr lang="en-US" altLang="ja-JP" sz="1600" i="1" smtClean="0">
                            <a:latin typeface="Cambria Math" panose="02040503050406030204" pitchFamily="18" charset="0"/>
                          </a:rPr>
                        </m:ctrlPr>
                      </m:sSupPr>
                      <m:e>
                        <m:r>
                          <a:rPr lang="en-US" altLang="ja-JP" sz="1600" b="0" i="1" smtClean="0">
                            <a:latin typeface="Cambria Math" panose="02040503050406030204" pitchFamily="18" charset="0"/>
                          </a:rPr>
                          <m:t>25</m:t>
                        </m:r>
                      </m:e>
                      <m:sup>
                        <m:r>
                          <a:rPr lang="en-US" altLang="ja-JP" sz="1600" b="0" i="1" smtClean="0">
                            <a:latin typeface="Cambria Math" panose="02040503050406030204" pitchFamily="18" charset="0"/>
                          </a:rPr>
                          <m:t>2</m:t>
                        </m:r>
                      </m:sup>
                    </m:sSup>
                    <m:r>
                      <a:rPr lang="en-US" altLang="ja-JP" sz="1600" b="0" i="1" smtClean="0">
                        <a:latin typeface="Cambria Math" panose="02040503050406030204" pitchFamily="18" charset="0"/>
                      </a:rPr>
                      <m:t>=625</m:t>
                    </m:r>
                  </m:oMath>
                </a14:m>
                <a:endParaRPr lang="en-US" altLang="zh-CN" sz="1600" dirty="0"/>
              </a:p>
              <a:p>
                <a:r>
                  <a:rPr lang="ja-JP" altLang="en-US" sz="1600" dirty="0"/>
                  <a:t>二次項数：</a:t>
                </a:r>
                <a:endParaRPr lang="en-US" altLang="ja-JP" sz="1600" dirty="0"/>
              </a:p>
              <a:p>
                <a:r>
                  <a:rPr lang="ja-JP" altLang="en-US" sz="1600" dirty="0"/>
                  <a:t>　　完全グラフに基づく：</a:t>
                </a:r>
                <a14:m>
                  <m:oMath xmlns:m="http://schemas.openxmlformats.org/officeDocument/2006/math">
                    <m:r>
                      <a:rPr lang="en-US" altLang="ja-JP" sz="1600" b="0" i="1" smtClean="0">
                        <a:latin typeface="Cambria Math" panose="02040503050406030204" pitchFamily="18" charset="0"/>
                      </a:rPr>
                      <m:t>30000</m:t>
                    </m:r>
                  </m:oMath>
                </a14:m>
                <a:endParaRPr lang="en-US" altLang="ja-JP" sz="1600" b="0" dirty="0"/>
              </a:p>
              <a:p>
                <a:r>
                  <a:rPr lang="en-US" altLang="zh-CN" sz="1600" dirty="0"/>
                  <a:t>        </a:t>
                </a:r>
                <a:r>
                  <a:rPr lang="en-US" altLang="zh-CN" sz="1600" dirty="0" err="1"/>
                  <a:t>nei</a:t>
                </a:r>
                <a:r>
                  <a:rPr lang="ja-JP" altLang="en-US" sz="1600" dirty="0"/>
                  <a:t>に基づく：</a:t>
                </a:r>
                <a14:m>
                  <m:oMath xmlns:m="http://schemas.openxmlformats.org/officeDocument/2006/math">
                    <m:r>
                      <a:rPr lang="en-US" altLang="ja-JP" sz="1600" b="0" i="1" smtClean="0">
                        <a:latin typeface="Cambria Math" panose="02040503050406030204" pitchFamily="18" charset="0"/>
                      </a:rPr>
                      <m:t>29250</m:t>
                    </m:r>
                  </m:oMath>
                </a14:m>
                <a:endParaRPr lang="en-US" altLang="ja-JP" sz="1600" b="0" dirty="0"/>
              </a:p>
              <a:p>
                <a:r>
                  <a:rPr lang="ja-JP" altLang="en-US" sz="1600" dirty="0"/>
                  <a:t>　　</a:t>
                </a:r>
                <a:r>
                  <a:rPr lang="en-US" altLang="zh-CN" sz="1600" dirty="0"/>
                  <a:t>Seg</a:t>
                </a:r>
                <a:r>
                  <a:rPr lang="ja-JP" altLang="en-US" sz="1600" dirty="0"/>
                  <a:t>に基づく：</a:t>
                </a:r>
                <a14:m>
                  <m:oMath xmlns:m="http://schemas.openxmlformats.org/officeDocument/2006/math">
                    <m:r>
                      <a:rPr lang="en-US" altLang="ja-JP" sz="1600" b="0" i="1" smtClean="0">
                        <a:latin typeface="Cambria Math" panose="02040503050406030204" pitchFamily="18" charset="0"/>
                      </a:rPr>
                      <m:t>25300</m:t>
                    </m:r>
                  </m:oMath>
                </a14:m>
                <a:endParaRPr lang="en-US" altLang="zh-CN" sz="1600" dirty="0"/>
              </a:p>
              <a:p>
                <a:endParaRPr lang="en-US" altLang="zh-CN" sz="1600" dirty="0"/>
              </a:p>
              <a:p>
                <a:r>
                  <a:rPr lang="ja-JP" altLang="en-US" sz="1600" dirty="0"/>
                  <a:t>つまり，このインスタンスに対して</a:t>
                </a:r>
                <a:endParaRPr lang="en-US" altLang="ja-JP" sz="1600" dirty="0"/>
              </a:p>
              <a:p>
                <a:r>
                  <a:rPr lang="ja-JP" altLang="en-US" sz="1600" dirty="0"/>
                  <a:t>二次項数を削減できるが，</a:t>
                </a:r>
                <a:endParaRPr lang="en-US" altLang="ja-JP" sz="1600" dirty="0"/>
              </a:p>
              <a:p>
                <a:r>
                  <a:rPr lang="ja-JP" altLang="en-US" sz="1600" dirty="0"/>
                  <a:t>埋め込みする時、必要の量子ビット数が返って増加する</a:t>
                </a:r>
                <a:endParaRPr lang="en-US" altLang="zh-CN" sz="1600" dirty="0"/>
              </a:p>
              <a:p>
                <a:endParaRPr lang="en-US" altLang="zh-CN" sz="1600" dirty="0"/>
              </a:p>
              <a:p>
                <a:r>
                  <a:rPr lang="ja-JP" altLang="en-US" sz="1600" dirty="0"/>
                  <a:t>考えたところ</a:t>
                </a:r>
                <a:endParaRPr lang="en-US" altLang="zh-CN" sz="1600" dirty="0"/>
              </a:p>
              <a:p>
                <a:r>
                  <a:rPr lang="ja-JP" altLang="en-US" sz="1600" dirty="0"/>
                  <a:t>原因は多分ある変数（ロジック変数）が埋め込みする時、多量の量子ビットを占めること</a:t>
                </a:r>
                <a:endParaRPr lang="en-US" altLang="ja-JP" sz="1600" dirty="0"/>
              </a:p>
              <a:p>
                <a:r>
                  <a:rPr lang="ja-JP" altLang="en-US" sz="1600" dirty="0"/>
                  <a:t>多くの量子ビットが一つだけの変数を表す　　　それがもったいない（アルゴリズムの仕組みに関わる）</a:t>
                </a:r>
                <a:endParaRPr lang="en-US" altLang="ja-JP" sz="1600" dirty="0"/>
              </a:p>
              <a:p>
                <a:endParaRPr lang="en-US" altLang="zh-CN" sz="1600" dirty="0"/>
              </a:p>
              <a:p>
                <a:r>
                  <a:rPr lang="ja-JP" altLang="en-US" sz="1600" dirty="0"/>
                  <a:t>今回は埋め込みが成功しているかどうかを記録した</a:t>
                </a:r>
                <a:endParaRPr lang="en-US" altLang="ja-JP" sz="1600" dirty="0"/>
              </a:p>
              <a:p>
                <a:r>
                  <a:rPr lang="ja-JP" altLang="en-US" sz="1600" dirty="0"/>
                  <a:t>次回は埋め込みの具体的の結果をチェックして</a:t>
                </a:r>
                <a:endParaRPr lang="en-US" altLang="ja-JP" sz="1600" dirty="0"/>
              </a:p>
              <a:p>
                <a:r>
                  <a:rPr lang="ja-JP" altLang="en-US" sz="1600" dirty="0"/>
                  <a:t>一つのロジック変数を表すために最大どれだけの量子ビットが必要なのかを確認する</a:t>
                </a:r>
                <a:endParaRPr lang="en-US" altLang="zh-CN" sz="1600" dirty="0"/>
              </a:p>
              <a:p>
                <a:endParaRPr lang="zh-CN" altLang="en-US" sz="1600" dirty="0"/>
              </a:p>
            </p:txBody>
          </p:sp>
        </mc:Choice>
        <mc:Fallback>
          <p:sp>
            <p:nvSpPr>
              <p:cNvPr id="2" name="文本框 1">
                <a:extLst>
                  <a:ext uri="{FF2B5EF4-FFF2-40B4-BE49-F238E27FC236}">
                    <a16:creationId xmlns:a16="http://schemas.microsoft.com/office/drawing/2014/main" id="{BF50CE11-0335-940A-6424-159CAD7317E3}"/>
                  </a:ext>
                </a:extLst>
              </p:cNvPr>
              <p:cNvSpPr txBox="1">
                <a:spLocks noRot="1" noChangeAspect="1" noMove="1" noResize="1" noEditPoints="1" noAdjustHandles="1" noChangeArrowheads="1" noChangeShapeType="1" noTextEdit="1"/>
              </p:cNvSpPr>
              <p:nvPr/>
            </p:nvSpPr>
            <p:spPr>
              <a:xfrm>
                <a:off x="458266" y="979714"/>
                <a:ext cx="9828332" cy="5262979"/>
              </a:xfrm>
              <a:prstGeom prst="rect">
                <a:avLst/>
              </a:prstGeom>
              <a:blipFill>
                <a:blip r:embed="rId3"/>
                <a:stretch>
                  <a:fillRect l="-310" t="-34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48106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C3F505-9741-574E-9738-17282F80B4C0}"/>
              </a:ext>
            </a:extLst>
          </p:cNvPr>
          <p:cNvSpPr>
            <a:spLocks noGrp="1"/>
          </p:cNvSpPr>
          <p:nvPr>
            <p:ph type="ctrTitle"/>
          </p:nvPr>
        </p:nvSpPr>
        <p:spPr>
          <a:xfrm>
            <a:off x="1524000" y="1468582"/>
            <a:ext cx="9144000" cy="1514908"/>
          </a:xfrm>
        </p:spPr>
        <p:txBody>
          <a:bodyPr>
            <a:normAutofit/>
          </a:bodyPr>
          <a:lstStyle/>
          <a:p>
            <a:r>
              <a:rPr kumimoji="1" lang="en-US" altLang="zh-CN" dirty="0"/>
              <a:t>Thanks</a:t>
            </a:r>
            <a:endParaRPr kumimoji="1" lang="ja-JP" altLang="en-US" dirty="0"/>
          </a:p>
        </p:txBody>
      </p:sp>
      <p:sp>
        <p:nvSpPr>
          <p:cNvPr id="3" name="字幕 2">
            <a:extLst>
              <a:ext uri="{FF2B5EF4-FFF2-40B4-BE49-F238E27FC236}">
                <a16:creationId xmlns:a16="http://schemas.microsoft.com/office/drawing/2014/main" id="{3EA3BA17-AE87-314A-9817-A038BCA7C7E0}"/>
              </a:ext>
            </a:extLst>
          </p:cNvPr>
          <p:cNvSpPr>
            <a:spLocks noGrp="1"/>
          </p:cNvSpPr>
          <p:nvPr>
            <p:ph type="subTitle" idx="1"/>
          </p:nvPr>
        </p:nvSpPr>
        <p:spPr>
          <a:xfrm>
            <a:off x="1524000" y="4105275"/>
            <a:ext cx="9144000" cy="1655762"/>
          </a:xfrm>
        </p:spPr>
        <p:txBody>
          <a:bodyPr/>
          <a:lstStyle/>
          <a:p>
            <a:r>
              <a:rPr lang="en-US" altLang="ja-JP" dirty="0"/>
              <a:t>M230641</a:t>
            </a:r>
            <a:r>
              <a:rPr kumimoji="1" lang="en-US" altLang="ja-JP" dirty="0"/>
              <a:t>	</a:t>
            </a:r>
            <a:r>
              <a:rPr kumimoji="1" lang="ja-JP" altLang="en-US" dirty="0"/>
              <a:t>劉　崇玖</a:t>
            </a:r>
          </a:p>
        </p:txBody>
      </p:sp>
      <p:sp>
        <p:nvSpPr>
          <p:cNvPr id="5" name="日付プレースホルダー 4">
            <a:extLst>
              <a:ext uri="{FF2B5EF4-FFF2-40B4-BE49-F238E27FC236}">
                <a16:creationId xmlns:a16="http://schemas.microsoft.com/office/drawing/2014/main" id="{8A289873-8A47-BBF3-30C9-3A787342CFF9}"/>
              </a:ext>
            </a:extLst>
          </p:cNvPr>
          <p:cNvSpPr>
            <a:spLocks noGrp="1"/>
          </p:cNvSpPr>
          <p:nvPr>
            <p:ph type="dt" sz="half" idx="10"/>
          </p:nvPr>
        </p:nvSpPr>
        <p:spPr/>
        <p:txBody>
          <a:bodyPr/>
          <a:lstStyle/>
          <a:p>
            <a:r>
              <a:rPr kumimoji="1" lang="en-US" altLang="ja-JP" dirty="0">
                <a:latin typeface="Segoe UI Symbol" panose="020B0502040204020203" pitchFamily="34" charset="0"/>
              </a:rPr>
              <a:t>2024/10/15</a:t>
            </a:r>
            <a:endParaRPr kumimoji="1" lang="ja-JP" altLang="en-US" dirty="0">
              <a:latin typeface="Segoe UI Symbol" panose="020B0502040204020203" pitchFamily="34" charset="0"/>
            </a:endParaRPr>
          </a:p>
        </p:txBody>
      </p:sp>
      <p:sp>
        <p:nvSpPr>
          <p:cNvPr id="4" name="矩形: 圆角 3">
            <a:extLst>
              <a:ext uri="{FF2B5EF4-FFF2-40B4-BE49-F238E27FC236}">
                <a16:creationId xmlns:a16="http://schemas.microsoft.com/office/drawing/2014/main" id="{619D484C-F25C-8FE4-9801-8F43039125C7}"/>
              </a:ext>
            </a:extLst>
          </p:cNvPr>
          <p:cNvSpPr/>
          <p:nvPr/>
        </p:nvSpPr>
        <p:spPr>
          <a:xfrm>
            <a:off x="1911928" y="3396673"/>
            <a:ext cx="8525164" cy="6465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37212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a:extLst>
              <a:ext uri="{FF2B5EF4-FFF2-40B4-BE49-F238E27FC236}">
                <a16:creationId xmlns:a16="http://schemas.microsoft.com/office/drawing/2014/main" id="{B6E63BE0-41B0-D57E-83CC-FD72E86CDDD2}"/>
              </a:ext>
            </a:extLst>
          </p:cNvPr>
          <p:cNvSpPr/>
          <p:nvPr/>
        </p:nvSpPr>
        <p:spPr>
          <a:xfrm>
            <a:off x="600365" y="1597890"/>
            <a:ext cx="10532994" cy="554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タイトル 1">
            <a:extLst>
              <a:ext uri="{FF2B5EF4-FFF2-40B4-BE49-F238E27FC236}">
                <a16:creationId xmlns:a16="http://schemas.microsoft.com/office/drawing/2014/main" id="{63F05CBC-F035-ABE3-FD33-789197C7B356}"/>
              </a:ext>
            </a:extLst>
          </p:cNvPr>
          <p:cNvSpPr>
            <a:spLocks noGrp="1"/>
          </p:cNvSpPr>
          <p:nvPr>
            <p:ph type="title"/>
          </p:nvPr>
        </p:nvSpPr>
        <p:spPr>
          <a:xfrm>
            <a:off x="600365" y="817534"/>
            <a:ext cx="10532995" cy="598978"/>
          </a:xfrm>
        </p:spPr>
        <p:txBody>
          <a:bodyPr>
            <a:normAutofit fontScale="90000"/>
          </a:bodyPr>
          <a:lstStyle/>
          <a:p>
            <a:r>
              <a:rPr kumimoji="1" lang="ja-JP" altLang="en-US" b="1" dirty="0"/>
              <a:t>今回の内容</a:t>
            </a:r>
          </a:p>
        </p:txBody>
      </p:sp>
      <p:sp>
        <p:nvSpPr>
          <p:cNvPr id="7" name="文本框 6">
            <a:extLst>
              <a:ext uri="{FF2B5EF4-FFF2-40B4-BE49-F238E27FC236}">
                <a16:creationId xmlns:a16="http://schemas.microsoft.com/office/drawing/2014/main" id="{59DEEED9-6F6D-E15D-AE56-CEC7692BC584}"/>
              </a:ext>
            </a:extLst>
          </p:cNvPr>
          <p:cNvSpPr txBox="1"/>
          <p:nvPr/>
        </p:nvSpPr>
        <p:spPr>
          <a:xfrm>
            <a:off x="241965" y="2511068"/>
            <a:ext cx="12317844" cy="829330"/>
          </a:xfrm>
          <a:prstGeom prst="rect">
            <a:avLst/>
          </a:prstGeom>
          <a:noFill/>
        </p:spPr>
        <p:txBody>
          <a:bodyPr wrap="square" rtlCol="0">
            <a:spAutoFit/>
          </a:bodyPr>
          <a:lstStyle/>
          <a:p>
            <a:pPr lvl="1">
              <a:lnSpc>
                <a:spcPts val="3000"/>
              </a:lnSpc>
            </a:pPr>
            <a:r>
              <a:rPr lang="ja-JP" altLang="en-US" b="1" dirty="0"/>
              <a:t>トポロジーを拡大して</a:t>
            </a:r>
            <a:endParaRPr lang="en-US" altLang="ja-JP" b="1" dirty="0"/>
          </a:p>
          <a:p>
            <a:pPr lvl="1">
              <a:lnSpc>
                <a:spcPts val="3000"/>
              </a:lnSpc>
            </a:pPr>
            <a:r>
              <a:rPr lang="ja-JP" altLang="en-US" b="1" dirty="0"/>
              <a:t>量子アニーラに埋め込みする</a:t>
            </a:r>
            <a:endParaRPr lang="en-US" altLang="ja-JP" b="1" dirty="0"/>
          </a:p>
        </p:txBody>
      </p:sp>
    </p:spTree>
    <p:extLst>
      <p:ext uri="{BB962C8B-B14F-4D97-AF65-F5344CB8AC3E}">
        <p14:creationId xmlns:p14="http://schemas.microsoft.com/office/powerpoint/2010/main" val="1103137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a:extLst>
              <a:ext uri="{FF2B5EF4-FFF2-40B4-BE49-F238E27FC236}">
                <a16:creationId xmlns:a16="http://schemas.microsoft.com/office/drawing/2014/main" id="{B6E63BE0-41B0-D57E-83CC-FD72E86CDDD2}"/>
              </a:ext>
            </a:extLst>
          </p:cNvPr>
          <p:cNvSpPr/>
          <p:nvPr/>
        </p:nvSpPr>
        <p:spPr>
          <a:xfrm>
            <a:off x="458266" y="963363"/>
            <a:ext cx="10532994" cy="554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タイトル 1">
            <a:extLst>
              <a:ext uri="{FF2B5EF4-FFF2-40B4-BE49-F238E27FC236}">
                <a16:creationId xmlns:a16="http://schemas.microsoft.com/office/drawing/2014/main" id="{63F05CBC-F035-ABE3-FD33-789197C7B356}"/>
              </a:ext>
            </a:extLst>
          </p:cNvPr>
          <p:cNvSpPr>
            <a:spLocks noGrp="1"/>
          </p:cNvSpPr>
          <p:nvPr>
            <p:ph type="title"/>
          </p:nvPr>
        </p:nvSpPr>
        <p:spPr>
          <a:xfrm>
            <a:off x="384125" y="349850"/>
            <a:ext cx="10532995" cy="598978"/>
          </a:xfrm>
        </p:spPr>
        <p:txBody>
          <a:bodyPr>
            <a:noAutofit/>
          </a:bodyPr>
          <a:lstStyle/>
          <a:p>
            <a:r>
              <a:rPr kumimoji="1" lang="en-US" altLang="ja-JP" sz="3200" b="1" dirty="0"/>
              <a:t>TSP</a:t>
            </a:r>
            <a:r>
              <a:rPr kumimoji="1" lang="ja-JP" altLang="en-US" sz="3200" b="1" dirty="0"/>
              <a:t>問題の</a:t>
            </a:r>
            <a:r>
              <a:rPr kumimoji="1" lang="en-US" altLang="ja-JP" sz="3200" b="1" dirty="0"/>
              <a:t>QUBO</a:t>
            </a:r>
            <a:r>
              <a:rPr kumimoji="1" lang="ja-JP" altLang="en-US" sz="3200" b="1" dirty="0"/>
              <a:t>モデル</a:t>
            </a:r>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5569F9B9-E4FF-235A-51FF-B8DFEF0AE7EB}"/>
                  </a:ext>
                </a:extLst>
              </p:cNvPr>
              <p:cNvSpPr txBox="1"/>
              <p:nvPr/>
            </p:nvSpPr>
            <p:spPr>
              <a:xfrm>
                <a:off x="458266" y="1200654"/>
                <a:ext cx="9025066" cy="1403974"/>
              </a:xfrm>
              <a:prstGeom prst="rect">
                <a:avLst/>
              </a:prstGeom>
              <a:noFill/>
            </p:spPr>
            <p:txBody>
              <a:bodyPr wrap="square">
                <a:spAutoFit/>
              </a:bodyPr>
              <a:lstStyle/>
              <a:p>
                <a:r>
                  <a:rPr lang="ja-JP" altLang="en-US" dirty="0"/>
                  <a:t>例えば：町４個のインスタンスの</a:t>
                </a:r>
                <a:r>
                  <a:rPr lang="en-US" altLang="ja-JP" dirty="0"/>
                  <a:t>QUBO</a:t>
                </a:r>
                <a:r>
                  <a:rPr lang="ja-JP" altLang="en-US" dirty="0"/>
                  <a:t>モデル</a:t>
                </a:r>
                <a:endParaRPr lang="en-US" altLang="zh-CN" dirty="0"/>
              </a:p>
              <a:p>
                <a:pPr/>
                <a14:m>
                  <m:oMathPara xmlns:m="http://schemas.openxmlformats.org/officeDocument/2006/math">
                    <m:oMathParaPr>
                      <m:jc m:val="centerGroup"/>
                    </m:oMathParaPr>
                    <m:oMath xmlns:m="http://schemas.openxmlformats.org/officeDocument/2006/math">
                      <m:nary>
                        <m:naryPr>
                          <m:chr m:val="∑"/>
                          <m:ctrlPr>
                            <a:rPr lang="en-US" altLang="zh-CN" sz="1800" i="1" smtClean="0">
                              <a:latin typeface="Cambria Math" panose="02040503050406030204" pitchFamily="18" charset="0"/>
                            </a:rPr>
                          </m:ctrlPr>
                        </m:naryPr>
                        <m:sub>
                          <m:r>
                            <m:rPr>
                              <m:brk m:alnAt="23"/>
                            </m:rPr>
                            <a:rPr lang="en-US" altLang="zh-CN" sz="1800" b="0" i="1" smtClean="0">
                              <a:latin typeface="Cambria Math" panose="02040503050406030204" pitchFamily="18" charset="0"/>
                            </a:rPr>
                            <m:t>𝑖</m:t>
                          </m:r>
                          <m: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4</m:t>
                          </m:r>
                        </m:sup>
                        <m:e>
                          <m:nary>
                            <m:naryPr>
                              <m:chr m:val="∑"/>
                              <m:ctrlPr>
                                <a:rPr lang="en-US" altLang="zh-CN" sz="1800" i="1" smtClean="0">
                                  <a:latin typeface="Cambria Math" panose="02040503050406030204" pitchFamily="18" charset="0"/>
                                </a:rPr>
                              </m:ctrlPr>
                            </m:naryPr>
                            <m:sub>
                              <m:r>
                                <m:rPr>
                                  <m:brk m:alnAt="23"/>
                                </m:rPr>
                                <a:rPr lang="en-US" altLang="zh-CN" sz="1800" b="0" i="1" smtClean="0">
                                  <a:latin typeface="Cambria Math" panose="02040503050406030204" pitchFamily="18" charset="0"/>
                                </a:rPr>
                                <m:t>𝑗</m:t>
                              </m:r>
                              <m: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4</m:t>
                              </m:r>
                            </m:sup>
                            <m:e>
                              <m:nary>
                                <m:naryPr>
                                  <m:chr m:val="∑"/>
                                  <m:ctrlPr>
                                    <a:rPr lang="en-US" altLang="zh-CN" sz="1800" i="1" smtClean="0">
                                      <a:latin typeface="Cambria Math" panose="02040503050406030204" pitchFamily="18" charset="0"/>
                                    </a:rPr>
                                  </m:ctrlPr>
                                </m:naryPr>
                                <m:sub>
                                  <m:r>
                                    <m:rPr>
                                      <m:brk m:alnAt="23"/>
                                    </m:rPr>
                                    <a:rPr lang="en-US" altLang="zh-CN" sz="1800" b="0" i="1" smtClean="0">
                                      <a:latin typeface="Cambria Math" panose="02040503050406030204" pitchFamily="18" charset="0"/>
                                    </a:rPr>
                                    <m:t>𝑡</m:t>
                                  </m:r>
                                  <m:r>
                                    <a:rPr lang="en-US" altLang="zh-CN" sz="1800" b="0" i="1" smtClean="0">
                                      <a:latin typeface="Cambria Math" panose="02040503050406030204" pitchFamily="18" charset="0"/>
                                    </a:rPr>
                                    <m:t>=1</m:t>
                                  </m:r>
                                </m:sub>
                                <m:sup>
                                  <m:r>
                                    <a:rPr lang="en-US" altLang="zh-CN" sz="1800" b="0" i="1" smtClean="0">
                                      <a:latin typeface="Cambria Math" panose="02040503050406030204" pitchFamily="18" charset="0"/>
                                    </a:rPr>
                                    <m:t>4</m:t>
                                  </m:r>
                                </m:sup>
                                <m:e>
                                  <m:sSub>
                                    <m:sSubPr>
                                      <m:ctrlPr>
                                        <a:rPr lang="en-US" altLang="zh-CN" sz="1800" i="1" smtClean="0">
                                          <a:latin typeface="Cambria Math" panose="02040503050406030204" pitchFamily="18" charset="0"/>
                                        </a:rPr>
                                      </m:ctrlPr>
                                    </m:sSubPr>
                                    <m:e>
                                      <m:r>
                                        <a:rPr lang="en-US" altLang="zh-CN" sz="1800" b="0" i="1" smtClean="0">
                                          <a:latin typeface="Cambria Math" panose="02040503050406030204" pitchFamily="18" charset="0"/>
                                        </a:rPr>
                                        <m:t>𝑑</m:t>
                                      </m:r>
                                    </m:e>
                                    <m:sub>
                                      <m:r>
                                        <a:rPr lang="en-US" altLang="zh-CN" sz="1800" b="0" i="1" smtClean="0">
                                          <a:latin typeface="Cambria Math" panose="02040503050406030204" pitchFamily="18" charset="0"/>
                                        </a:rPr>
                                        <m:t>𝑖</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𝑗</m:t>
                                      </m:r>
                                    </m:sub>
                                  </m:sSub>
                                  <m:sSub>
                                    <m:sSubPr>
                                      <m:ctrlPr>
                                        <a:rPr lang="en-US" altLang="zh-CN" sz="1800" i="1" smtClean="0">
                                          <a:latin typeface="Cambria Math" panose="02040503050406030204" pitchFamily="18" charset="0"/>
                                        </a:rPr>
                                      </m:ctrlPr>
                                    </m:sSubPr>
                                    <m:e>
                                      <m:r>
                                        <a:rPr lang="en-US" altLang="zh-CN" sz="1800" b="0" i="1" smtClean="0">
                                          <a:latin typeface="Cambria Math" panose="02040503050406030204" pitchFamily="18" charset="0"/>
                                        </a:rPr>
                                        <m:t>𝑥</m:t>
                                      </m:r>
                                    </m:e>
                                    <m:sub>
                                      <m:r>
                                        <a:rPr lang="en-US" altLang="zh-CN" sz="1800" b="0" i="1" smtClean="0">
                                          <a:latin typeface="Cambria Math" panose="02040503050406030204" pitchFamily="18" charset="0"/>
                                        </a:rPr>
                                        <m:t>𝑖</m:t>
                                      </m:r>
                                      <m:r>
                                        <a:rPr lang="en-US" altLang="zh-CN" sz="1800" b="0" i="1" smtClean="0">
                                          <a:latin typeface="Cambria Math" panose="02040503050406030204" pitchFamily="18" charset="0"/>
                                        </a:rPr>
                                        <m:t>,</m:t>
                                      </m:r>
                                      <m:r>
                                        <a:rPr lang="en-US" altLang="zh-CN" sz="1800" b="0" i="1" smtClean="0">
                                          <a:latin typeface="Cambria Math" panose="02040503050406030204" pitchFamily="18" charset="0"/>
                                        </a:rPr>
                                        <m:t>𝑡</m:t>
                                      </m:r>
                                    </m:sub>
                                  </m:sSub>
                                  <m:sSub>
                                    <m:sSubPr>
                                      <m:ctrlPr>
                                        <a:rPr lang="en-US" altLang="zh-CN" sz="1800" i="1" smtClean="0">
                                          <a:latin typeface="Cambria Math" panose="02040503050406030204" pitchFamily="18" charset="0"/>
                                        </a:rPr>
                                      </m:ctrlPr>
                                    </m:sSubPr>
                                    <m:e>
                                      <m:r>
                                        <a:rPr lang="en-US" altLang="zh-CN" sz="1800" b="0" i="1" smtClean="0">
                                          <a:latin typeface="Cambria Math" panose="02040503050406030204" pitchFamily="18" charset="0"/>
                                        </a:rPr>
                                        <m:t>𝑥</m:t>
                                      </m:r>
                                    </m:e>
                                    <m:sub>
                                      <m:r>
                                        <a:rPr lang="en-US" altLang="zh-CN" sz="1800" b="0" i="1" smtClean="0">
                                          <a:latin typeface="Cambria Math" panose="02040503050406030204" pitchFamily="18" charset="0"/>
                                        </a:rPr>
                                        <m:t>𝑗</m:t>
                                      </m:r>
                                      <m:r>
                                        <a:rPr lang="en-US" altLang="zh-CN" sz="1800" b="0" i="1" smtClean="0">
                                          <a:latin typeface="Cambria Math" panose="02040503050406030204" pitchFamily="18" charset="0"/>
                                        </a:rPr>
                                        <m:t>,</m:t>
                                      </m:r>
                                      <m:d>
                                        <m:dPr>
                                          <m:ctrlPr>
                                            <a:rPr lang="en-US" altLang="zh-CN" sz="1800" b="0" i="1" smtClean="0">
                                              <a:latin typeface="Cambria Math" panose="02040503050406030204" pitchFamily="18" charset="0"/>
                                            </a:rPr>
                                          </m:ctrlPr>
                                        </m:dPr>
                                        <m:e>
                                          <m:r>
                                            <a:rPr lang="en-US" altLang="zh-CN" sz="1800" b="0" i="1" smtClean="0">
                                              <a:latin typeface="Cambria Math" panose="02040503050406030204" pitchFamily="18" charset="0"/>
                                            </a:rPr>
                                            <m:t>𝑡</m:t>
                                          </m:r>
                                          <m:r>
                                            <a:rPr lang="en-US" altLang="zh-CN" sz="1800" b="0" i="1" smtClean="0">
                                              <a:latin typeface="Cambria Math" panose="02040503050406030204" pitchFamily="18" charset="0"/>
                                            </a:rPr>
                                            <m:t>+1</m:t>
                                          </m:r>
                                        </m:e>
                                      </m:d>
                                      <m:r>
                                        <a:rPr lang="en-US" altLang="zh-CN" sz="1800" i="1">
                                          <a:latin typeface="Cambria Math" panose="02040503050406030204" pitchFamily="18" charset="0"/>
                                          <a:ea typeface="Cambria Math" panose="02040503050406030204" pitchFamily="18" charset="0"/>
                                        </a:rPr>
                                        <m:t>%</m:t>
                                      </m:r>
                                      <m:r>
                                        <a:rPr lang="en-US" altLang="zh-CN" sz="1800" b="0" i="1" smtClean="0">
                                          <a:latin typeface="Cambria Math" panose="02040503050406030204" pitchFamily="18" charset="0"/>
                                          <a:ea typeface="Cambria Math" panose="02040503050406030204" pitchFamily="18" charset="0"/>
                                        </a:rPr>
                                        <m:t>4</m:t>
                                      </m:r>
                                    </m:sub>
                                  </m:sSub>
                                </m:e>
                              </m:nary>
                            </m:e>
                          </m:nary>
                        </m:e>
                      </m:nary>
                      <m:r>
                        <a:rPr lang="en-US" altLang="zh-CN" sz="1800" b="0" i="1" smtClean="0">
                          <a:latin typeface="Cambria Math" panose="02040503050406030204" pitchFamily="18" charset="0"/>
                          <a:ea typeface="Cambria Math" panose="02040503050406030204" pitchFamily="18" charset="0"/>
                        </a:rPr>
                        <m:t>+</m:t>
                      </m:r>
                      <m:r>
                        <a:rPr lang="zh-CN" altLang="en-US" sz="1800" b="0" i="1" smtClean="0">
                          <a:latin typeface="Cambria Math" panose="02040503050406030204" pitchFamily="18" charset="0"/>
                          <a:ea typeface="Cambria Math" panose="02040503050406030204" pitchFamily="18" charset="0"/>
                        </a:rPr>
                        <m:t>𝜆</m:t>
                      </m:r>
                      <m:d>
                        <m:dPr>
                          <m:ctrlPr>
                            <a:rPr lang="en-US" altLang="zh-CN" sz="1800" b="0" i="1" smtClean="0">
                              <a:latin typeface="Cambria Math" panose="02040503050406030204" pitchFamily="18" charset="0"/>
                              <a:ea typeface="Cambria Math" panose="02040503050406030204" pitchFamily="18" charset="0"/>
                            </a:rPr>
                          </m:ctrlPr>
                        </m:dPr>
                        <m:e>
                          <m:nary>
                            <m:naryPr>
                              <m:chr m:val="∑"/>
                              <m:ctrlPr>
                                <a:rPr lang="zh-CN" altLang="en-US" sz="1800" i="1">
                                  <a:latin typeface="Cambria Math" panose="02040503050406030204" pitchFamily="18" charset="0"/>
                                </a:rPr>
                              </m:ctrlPr>
                            </m:naryPr>
                            <m:sub>
                              <m:r>
                                <m:rPr>
                                  <m:brk m:alnAt="23"/>
                                </m:rPr>
                                <a:rPr lang="en-US" altLang="zh-CN" sz="1800" i="1">
                                  <a:latin typeface="Cambria Math" panose="02040503050406030204" pitchFamily="18" charset="0"/>
                                </a:rPr>
                                <m:t>𝑖</m:t>
                              </m:r>
                              <m:r>
                                <a:rPr lang="en-US" altLang="zh-CN" sz="1800" i="1">
                                  <a:latin typeface="Cambria Math" panose="02040503050406030204" pitchFamily="18" charset="0"/>
                                </a:rPr>
                                <m:t>=1</m:t>
                              </m:r>
                            </m:sub>
                            <m:sup>
                              <m:r>
                                <a:rPr lang="en-US" altLang="zh-CN" sz="1800" b="0" i="1" smtClean="0">
                                  <a:latin typeface="Cambria Math" panose="02040503050406030204" pitchFamily="18" charset="0"/>
                                </a:rPr>
                                <m:t>4</m:t>
                              </m:r>
                            </m:sup>
                            <m:e>
                              <m:sSup>
                                <m:sSupPr>
                                  <m:ctrlPr>
                                    <a:rPr lang="en-US" altLang="zh-CN" sz="1800" i="1">
                                      <a:latin typeface="Cambria Math" panose="02040503050406030204" pitchFamily="18" charset="0"/>
                                    </a:rPr>
                                  </m:ctrlPr>
                                </m:sSupPr>
                                <m:e>
                                  <m:d>
                                    <m:dPr>
                                      <m:ctrlPr>
                                        <a:rPr lang="en-US" altLang="zh-CN" sz="1800" i="1">
                                          <a:latin typeface="Cambria Math" panose="02040503050406030204" pitchFamily="18" charset="0"/>
                                        </a:rPr>
                                      </m:ctrlPr>
                                    </m:dPr>
                                    <m:e>
                                      <m:nary>
                                        <m:naryPr>
                                          <m:chr m:val="∑"/>
                                          <m:ctrlPr>
                                            <a:rPr lang="en-US" altLang="zh-CN" sz="1800" i="1">
                                              <a:latin typeface="Cambria Math" panose="02040503050406030204" pitchFamily="18" charset="0"/>
                                            </a:rPr>
                                          </m:ctrlPr>
                                        </m:naryPr>
                                        <m:sub>
                                          <m:r>
                                            <m:rPr>
                                              <m:brk m:alnAt="23"/>
                                            </m:rPr>
                                            <a:rPr lang="en-US" altLang="zh-CN" sz="1800" i="1">
                                              <a:latin typeface="Cambria Math" panose="02040503050406030204" pitchFamily="18" charset="0"/>
                                            </a:rPr>
                                            <m:t>𝑡</m:t>
                                          </m:r>
                                          <m:r>
                                            <a:rPr lang="en-US" altLang="zh-CN" sz="1800" i="1">
                                              <a:latin typeface="Cambria Math" panose="02040503050406030204" pitchFamily="18" charset="0"/>
                                            </a:rPr>
                                            <m:t>=1</m:t>
                                          </m:r>
                                        </m:sub>
                                        <m:sup>
                                          <m:r>
                                            <a:rPr lang="en-US" altLang="zh-CN" sz="1800" b="0" i="1" smtClean="0">
                                              <a:latin typeface="Cambria Math" panose="02040503050406030204" pitchFamily="18" charset="0"/>
                                            </a:rPr>
                                            <m:t>4</m:t>
                                          </m:r>
                                        </m:sup>
                                        <m:e>
                                          <m:sSub>
                                            <m:sSubPr>
                                              <m:ctrlPr>
                                                <a:rPr lang="en-US" altLang="zh-CN" sz="1800" i="1">
                                                  <a:latin typeface="Cambria Math" panose="02040503050406030204" pitchFamily="18" charset="0"/>
                                                </a:rPr>
                                              </m:ctrlPr>
                                            </m:sSubPr>
                                            <m:e>
                                              <m:r>
                                                <a:rPr lang="en-US" altLang="zh-CN" sz="1800" i="1">
                                                  <a:latin typeface="Cambria Math" panose="02040503050406030204" pitchFamily="18" charset="0"/>
                                                </a:rPr>
                                                <m:t>𝑥</m:t>
                                              </m:r>
                                            </m:e>
                                            <m:sub>
                                              <m:r>
                                                <a:rPr lang="en-US" altLang="zh-CN" sz="1800" i="1">
                                                  <a:latin typeface="Cambria Math" panose="02040503050406030204" pitchFamily="18" charset="0"/>
                                                </a:rPr>
                                                <m:t>𝑖</m:t>
                                              </m:r>
                                              <m:r>
                                                <a:rPr lang="en-US" altLang="zh-CN" sz="1800" i="1">
                                                  <a:latin typeface="Cambria Math" panose="02040503050406030204" pitchFamily="18" charset="0"/>
                                                </a:rPr>
                                                <m:t>,</m:t>
                                              </m:r>
                                              <m:r>
                                                <a:rPr lang="en-US" altLang="zh-CN" sz="1800" i="1">
                                                  <a:latin typeface="Cambria Math" panose="02040503050406030204" pitchFamily="18" charset="0"/>
                                                </a:rPr>
                                                <m:t>𝑡</m:t>
                                              </m:r>
                                            </m:sub>
                                          </m:sSub>
                                        </m:e>
                                      </m:nary>
                                      <m:r>
                                        <a:rPr lang="en-US" altLang="zh-CN" sz="1800" i="1">
                                          <a:latin typeface="Cambria Math" panose="02040503050406030204" pitchFamily="18" charset="0"/>
                                        </a:rPr>
                                        <m:t>−1</m:t>
                                      </m:r>
                                    </m:e>
                                  </m:d>
                                </m:e>
                                <m:sup>
                                  <m:r>
                                    <a:rPr lang="en-US" altLang="zh-CN" sz="1800" i="1">
                                      <a:latin typeface="Cambria Math" panose="02040503050406030204" pitchFamily="18" charset="0"/>
                                    </a:rPr>
                                    <m:t>2</m:t>
                                  </m:r>
                                </m:sup>
                              </m:sSup>
                            </m:e>
                          </m:nary>
                          <m:r>
                            <a:rPr lang="en-US" altLang="zh-CN" sz="1800" b="0" i="1" smtClean="0">
                              <a:latin typeface="Cambria Math" panose="02040503050406030204" pitchFamily="18" charset="0"/>
                            </a:rPr>
                            <m:t>+</m:t>
                          </m:r>
                          <m:nary>
                            <m:naryPr>
                              <m:chr m:val="∑"/>
                              <m:ctrlPr>
                                <a:rPr lang="zh-CN" altLang="en-US" sz="1800" i="1">
                                  <a:latin typeface="Cambria Math" panose="02040503050406030204" pitchFamily="18" charset="0"/>
                                </a:rPr>
                              </m:ctrlPr>
                            </m:naryPr>
                            <m:sub>
                              <m:r>
                                <m:rPr>
                                  <m:brk m:alnAt="23"/>
                                </m:rPr>
                                <a:rPr lang="en-US" altLang="zh-CN" sz="1800" i="1">
                                  <a:latin typeface="Cambria Math" panose="02040503050406030204" pitchFamily="18" charset="0"/>
                                </a:rPr>
                                <m:t>𝑡</m:t>
                              </m:r>
                              <m:r>
                                <a:rPr lang="en-US" altLang="zh-CN" sz="1800" i="1">
                                  <a:latin typeface="Cambria Math" panose="02040503050406030204" pitchFamily="18" charset="0"/>
                                </a:rPr>
                                <m:t>=1</m:t>
                              </m:r>
                            </m:sub>
                            <m:sup>
                              <m:r>
                                <a:rPr lang="en-US" altLang="zh-CN" sz="1800" b="0" i="1" smtClean="0">
                                  <a:latin typeface="Cambria Math" panose="02040503050406030204" pitchFamily="18" charset="0"/>
                                </a:rPr>
                                <m:t>4</m:t>
                              </m:r>
                            </m:sup>
                            <m:e>
                              <m:sSup>
                                <m:sSupPr>
                                  <m:ctrlPr>
                                    <a:rPr lang="en-US" altLang="zh-CN" sz="1800" i="1">
                                      <a:latin typeface="Cambria Math" panose="02040503050406030204" pitchFamily="18" charset="0"/>
                                    </a:rPr>
                                  </m:ctrlPr>
                                </m:sSupPr>
                                <m:e>
                                  <m:d>
                                    <m:dPr>
                                      <m:ctrlPr>
                                        <a:rPr lang="en-US" altLang="zh-CN" sz="1800" i="1">
                                          <a:latin typeface="Cambria Math" panose="02040503050406030204" pitchFamily="18" charset="0"/>
                                        </a:rPr>
                                      </m:ctrlPr>
                                    </m:dPr>
                                    <m:e>
                                      <m:nary>
                                        <m:naryPr>
                                          <m:chr m:val="∑"/>
                                          <m:ctrlPr>
                                            <a:rPr lang="en-US" altLang="zh-CN" sz="1800" i="1">
                                              <a:latin typeface="Cambria Math" panose="02040503050406030204" pitchFamily="18" charset="0"/>
                                            </a:rPr>
                                          </m:ctrlPr>
                                        </m:naryPr>
                                        <m:sub>
                                          <m:r>
                                            <m:rPr>
                                              <m:brk m:alnAt="23"/>
                                            </m:rPr>
                                            <a:rPr lang="en-US" altLang="zh-CN" sz="1800" i="1">
                                              <a:latin typeface="Cambria Math" panose="02040503050406030204" pitchFamily="18" charset="0"/>
                                            </a:rPr>
                                            <m:t>𝑖</m:t>
                                          </m:r>
                                          <m:r>
                                            <a:rPr lang="en-US" altLang="zh-CN" sz="1800" i="1">
                                              <a:latin typeface="Cambria Math" panose="02040503050406030204" pitchFamily="18" charset="0"/>
                                            </a:rPr>
                                            <m:t>=1</m:t>
                                          </m:r>
                                        </m:sub>
                                        <m:sup>
                                          <m:r>
                                            <a:rPr lang="en-US" altLang="zh-CN" sz="1800" b="0" i="1" smtClean="0">
                                              <a:latin typeface="Cambria Math" panose="02040503050406030204" pitchFamily="18" charset="0"/>
                                            </a:rPr>
                                            <m:t>4</m:t>
                                          </m:r>
                                        </m:sup>
                                        <m:e>
                                          <m:sSub>
                                            <m:sSubPr>
                                              <m:ctrlPr>
                                                <a:rPr lang="en-US" altLang="zh-CN" sz="1800" i="1">
                                                  <a:latin typeface="Cambria Math" panose="02040503050406030204" pitchFamily="18" charset="0"/>
                                                </a:rPr>
                                              </m:ctrlPr>
                                            </m:sSubPr>
                                            <m:e>
                                              <m:r>
                                                <a:rPr lang="en-US" altLang="zh-CN" sz="1800" i="1">
                                                  <a:latin typeface="Cambria Math" panose="02040503050406030204" pitchFamily="18" charset="0"/>
                                                </a:rPr>
                                                <m:t>𝑥</m:t>
                                              </m:r>
                                            </m:e>
                                            <m:sub>
                                              <m:r>
                                                <a:rPr lang="en-US" altLang="zh-CN" sz="1800" i="1">
                                                  <a:latin typeface="Cambria Math" panose="02040503050406030204" pitchFamily="18" charset="0"/>
                                                </a:rPr>
                                                <m:t>𝑖</m:t>
                                              </m:r>
                                              <m:r>
                                                <a:rPr lang="en-US" altLang="zh-CN" sz="1800" i="1">
                                                  <a:latin typeface="Cambria Math" panose="02040503050406030204" pitchFamily="18" charset="0"/>
                                                </a:rPr>
                                                <m:t>,</m:t>
                                              </m:r>
                                              <m:r>
                                                <a:rPr lang="en-US" altLang="zh-CN" sz="1800" i="1">
                                                  <a:latin typeface="Cambria Math" panose="02040503050406030204" pitchFamily="18" charset="0"/>
                                                </a:rPr>
                                                <m:t>𝑡</m:t>
                                              </m:r>
                                            </m:sub>
                                          </m:sSub>
                                        </m:e>
                                      </m:nary>
                                      <m:r>
                                        <a:rPr lang="en-US" altLang="zh-CN" sz="1800" i="1">
                                          <a:latin typeface="Cambria Math" panose="02040503050406030204" pitchFamily="18" charset="0"/>
                                        </a:rPr>
                                        <m:t>−1</m:t>
                                      </m:r>
                                    </m:e>
                                  </m:d>
                                </m:e>
                                <m:sup>
                                  <m:r>
                                    <a:rPr lang="en-US" altLang="zh-CN" sz="1800" i="1">
                                      <a:latin typeface="Cambria Math" panose="02040503050406030204" pitchFamily="18" charset="0"/>
                                    </a:rPr>
                                    <m:t>2</m:t>
                                  </m:r>
                                </m:sup>
                              </m:sSup>
                            </m:e>
                          </m:nary>
                        </m:e>
                      </m:d>
                    </m:oMath>
                  </m:oMathPara>
                </a14:m>
                <a:endParaRPr lang="zh-CN" altLang="en-US" dirty="0"/>
              </a:p>
            </p:txBody>
          </p:sp>
        </mc:Choice>
        <mc:Fallback xmlns="">
          <p:sp>
            <p:nvSpPr>
              <p:cNvPr id="7" name="文本框 6">
                <a:extLst>
                  <a:ext uri="{FF2B5EF4-FFF2-40B4-BE49-F238E27FC236}">
                    <a16:creationId xmlns:a16="http://schemas.microsoft.com/office/drawing/2014/main" id="{5569F9B9-E4FF-235A-51FF-B8DFEF0AE7EB}"/>
                  </a:ext>
                </a:extLst>
              </p:cNvPr>
              <p:cNvSpPr txBox="1">
                <a:spLocks noRot="1" noChangeAspect="1" noMove="1" noResize="1" noEditPoints="1" noAdjustHandles="1" noChangeArrowheads="1" noChangeShapeType="1" noTextEdit="1"/>
              </p:cNvSpPr>
              <p:nvPr/>
            </p:nvSpPr>
            <p:spPr>
              <a:xfrm>
                <a:off x="458266" y="1200654"/>
                <a:ext cx="9025066" cy="1403974"/>
              </a:xfrm>
              <a:prstGeom prst="rect">
                <a:avLst/>
              </a:prstGeom>
              <a:blipFill>
                <a:blip r:embed="rId2"/>
                <a:stretch>
                  <a:fillRect l="-540" t="-2609"/>
                </a:stretch>
              </a:blipFill>
            </p:spPr>
            <p:txBody>
              <a:bodyPr/>
              <a:lstStyle/>
              <a:p>
                <a:r>
                  <a:rPr lang="zh-CN" altLang="en-US">
                    <a:noFill/>
                  </a:rPr>
                  <a:t> </a:t>
                </a:r>
              </a:p>
            </p:txBody>
          </p:sp>
        </mc:Fallback>
      </mc:AlternateContent>
      <p:sp>
        <p:nvSpPr>
          <p:cNvPr id="9" name="文本框 13">
            <a:extLst>
              <a:ext uri="{FF2B5EF4-FFF2-40B4-BE49-F238E27FC236}">
                <a16:creationId xmlns:a16="http://schemas.microsoft.com/office/drawing/2014/main" id="{CAA0A34A-EAF9-251B-41A9-2E64D349092F}"/>
              </a:ext>
            </a:extLst>
          </p:cNvPr>
          <p:cNvSpPr txBox="1"/>
          <p:nvPr/>
        </p:nvSpPr>
        <p:spPr>
          <a:xfrm>
            <a:off x="51736" y="3365406"/>
            <a:ext cx="1502334" cy="523220"/>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ja-JP" altLang="en-US" sz="1400" dirty="0"/>
              <a:t>展開された</a:t>
            </a:r>
            <a:endParaRPr lang="en-US" altLang="ja-JP" sz="1400" dirty="0"/>
          </a:p>
          <a:p>
            <a:r>
              <a:rPr lang="en-US" altLang="ja-JP" sz="1400" dirty="0"/>
              <a:t>TSP</a:t>
            </a:r>
            <a:r>
              <a:rPr lang="ja-JP" altLang="en-US" sz="1400" dirty="0"/>
              <a:t>の</a:t>
            </a:r>
            <a:r>
              <a:rPr lang="en-US" altLang="ja-JP" sz="1400" dirty="0"/>
              <a:t>QUBO</a:t>
            </a:r>
            <a:r>
              <a:rPr lang="ja-JP" altLang="en-US" sz="1400" dirty="0"/>
              <a:t>行列</a:t>
            </a:r>
            <a:endParaRPr lang="zh-CN" altLang="en-US" sz="1400" dirty="0"/>
          </a:p>
        </p:txBody>
      </p:sp>
      <p:pic>
        <p:nvPicPr>
          <p:cNvPr id="12" name="图片 11">
            <a:extLst>
              <a:ext uri="{FF2B5EF4-FFF2-40B4-BE49-F238E27FC236}">
                <a16:creationId xmlns:a16="http://schemas.microsoft.com/office/drawing/2014/main" id="{C212855B-05E4-4065-C867-B1ECF70CBE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4643" y="2786501"/>
            <a:ext cx="6657405" cy="3613893"/>
          </a:xfrm>
          <a:prstGeom prst="rect">
            <a:avLst/>
          </a:prstGeom>
        </p:spPr>
      </p:pic>
      <mc:AlternateContent xmlns:mc="http://schemas.openxmlformats.org/markup-compatibility/2006" xmlns:a14="http://schemas.microsoft.com/office/drawing/2010/main">
        <mc:Choice Requires="a14">
          <p:sp>
            <p:nvSpPr>
              <p:cNvPr id="13" name="文本框 12">
                <a:extLst>
                  <a:ext uri="{FF2B5EF4-FFF2-40B4-BE49-F238E27FC236}">
                    <a16:creationId xmlns:a16="http://schemas.microsoft.com/office/drawing/2014/main" id="{3E901037-1E0E-3716-8C00-9AE7B624D9C0}"/>
                  </a:ext>
                </a:extLst>
              </p:cNvPr>
              <p:cNvSpPr txBox="1"/>
              <p:nvPr/>
            </p:nvSpPr>
            <p:spPr>
              <a:xfrm>
                <a:off x="8557054" y="3002692"/>
                <a:ext cx="3226332" cy="2862322"/>
              </a:xfrm>
              <a:prstGeom prst="rect">
                <a:avLst/>
              </a:prstGeom>
              <a:noFill/>
            </p:spPr>
            <p:txBody>
              <a:bodyPr wrap="none" rtlCol="0">
                <a:spAutoFit/>
              </a:bodyPr>
              <a:lstStyle/>
              <a:p>
                <a:r>
                  <a:rPr lang="ja-JP" altLang="en-US" dirty="0"/>
                  <a:t>このインスタンスで</a:t>
                </a:r>
                <a:endParaRPr lang="en-US" altLang="ja-JP" dirty="0"/>
              </a:p>
              <a:p>
                <a:r>
                  <a:rPr lang="ja-JP" altLang="en-US" dirty="0"/>
                  <a:t>バイナリ変数の個数：</a:t>
                </a:r>
                <a:r>
                  <a:rPr lang="en-US" altLang="ja-JP" dirty="0"/>
                  <a:t>16</a:t>
                </a:r>
              </a:p>
              <a:p>
                <a:r>
                  <a:rPr lang="ja-JP" altLang="en-US" dirty="0">
                    <a:solidFill>
                      <a:srgbClr val="00B0F0"/>
                    </a:solidFill>
                  </a:rPr>
                  <a:t>一次項の個数</a:t>
                </a:r>
                <a:r>
                  <a:rPr lang="ja-JP" altLang="en-US" dirty="0"/>
                  <a:t>：</a:t>
                </a:r>
                <a:r>
                  <a:rPr lang="en-US" altLang="ja-JP" dirty="0"/>
                  <a:t>16</a:t>
                </a:r>
              </a:p>
              <a:p>
                <a:r>
                  <a:rPr lang="ja-JP" altLang="en-US" dirty="0">
                    <a:solidFill>
                      <a:srgbClr val="FF0000"/>
                    </a:solidFill>
                  </a:rPr>
                  <a:t>二次項の個数</a:t>
                </a:r>
                <a:r>
                  <a:rPr lang="ja-JP" altLang="en-US" dirty="0"/>
                  <a:t>：</a:t>
                </a:r>
                <a:r>
                  <a:rPr lang="en-US" altLang="ja-JP" dirty="0"/>
                  <a:t>96</a:t>
                </a:r>
              </a:p>
              <a:p>
                <a:endParaRPr lang="en-US" altLang="zh-CN" dirty="0"/>
              </a:p>
              <a:p>
                <a:r>
                  <a:rPr lang="ja-JP" altLang="en-US" dirty="0"/>
                  <a:t>サイズ</a:t>
                </a:r>
                <a:r>
                  <a:rPr lang="en-US" altLang="ja-JP" dirty="0"/>
                  <a:t>(</a:t>
                </a:r>
                <a:r>
                  <a:rPr lang="ja-JP" altLang="en-US" dirty="0"/>
                  <a:t>町の個数</a:t>
                </a:r>
                <a:r>
                  <a:rPr lang="en-US" altLang="ja-JP" dirty="0"/>
                  <a:t>)</a:t>
                </a:r>
                <a:r>
                  <a:rPr lang="ja-JP" altLang="en-US" dirty="0"/>
                  <a:t>が</a:t>
                </a:r>
                <a14:m>
                  <m:oMath xmlns:m="http://schemas.openxmlformats.org/officeDocument/2006/math">
                    <m:r>
                      <a:rPr lang="en-US" altLang="ja-JP" b="0" i="1" smtClean="0">
                        <a:latin typeface="Cambria Math" panose="02040503050406030204" pitchFamily="18" charset="0"/>
                      </a:rPr>
                      <m:t>𝑛</m:t>
                    </m:r>
                  </m:oMath>
                </a14:m>
                <a:r>
                  <a:rPr lang="ja-JP" altLang="en-US" dirty="0"/>
                  <a:t>のとき：</a:t>
                </a:r>
                <a:endParaRPr lang="en-US" altLang="ja-JP" dirty="0"/>
              </a:p>
              <a:p>
                <a:r>
                  <a:rPr lang="ja-JP" altLang="en-US" dirty="0"/>
                  <a:t>バイナリ変数の個数：</a:t>
                </a:r>
                <a14:m>
                  <m:oMath xmlns:m="http://schemas.openxmlformats.org/officeDocument/2006/math">
                    <m:sSup>
                      <m:sSupPr>
                        <m:ctrlPr>
                          <a:rPr lang="en-US" altLang="ja-JP" i="1" smtClean="0">
                            <a:latin typeface="Cambria Math" panose="02040503050406030204" pitchFamily="18" charset="0"/>
                          </a:rPr>
                        </m:ctrlPr>
                      </m:sSupPr>
                      <m:e>
                        <m:r>
                          <a:rPr lang="en-US" altLang="ja-JP" b="0" i="1" smtClean="0">
                            <a:latin typeface="Cambria Math" panose="02040503050406030204" pitchFamily="18" charset="0"/>
                          </a:rPr>
                          <m:t>𝑛</m:t>
                        </m:r>
                      </m:e>
                      <m:sup>
                        <m:r>
                          <a:rPr lang="en-US" altLang="ja-JP" b="0" i="1" smtClean="0">
                            <a:latin typeface="Cambria Math" panose="02040503050406030204" pitchFamily="18" charset="0"/>
                          </a:rPr>
                          <m:t>2</m:t>
                        </m:r>
                      </m:sup>
                    </m:sSup>
                  </m:oMath>
                </a14:m>
                <a:endParaRPr lang="en-US" altLang="ja-JP" dirty="0"/>
              </a:p>
              <a:p>
                <a:r>
                  <a:rPr lang="ja-JP" altLang="en-US" dirty="0">
                    <a:solidFill>
                      <a:srgbClr val="00B0F0"/>
                    </a:solidFill>
                  </a:rPr>
                  <a:t>一次項の個数</a:t>
                </a:r>
                <a:r>
                  <a:rPr lang="ja-JP" altLang="en-US" dirty="0"/>
                  <a:t>：</a:t>
                </a:r>
                <a:r>
                  <a:rPr lang="en-US" altLang="ja-JP" dirty="0"/>
                  <a:t> </a:t>
                </a:r>
                <a14:m>
                  <m:oMath xmlns:m="http://schemas.openxmlformats.org/officeDocument/2006/math">
                    <m:sSup>
                      <m:sSupPr>
                        <m:ctrlPr>
                          <a:rPr lang="en-US" altLang="ja-JP" i="1" smtClean="0">
                            <a:latin typeface="Cambria Math" panose="02040503050406030204" pitchFamily="18" charset="0"/>
                          </a:rPr>
                        </m:ctrlPr>
                      </m:sSupPr>
                      <m:e>
                        <m:r>
                          <a:rPr lang="en-US" altLang="ja-JP" b="0" i="1" smtClean="0">
                            <a:latin typeface="Cambria Math" panose="02040503050406030204" pitchFamily="18" charset="0"/>
                          </a:rPr>
                          <m:t>𝑛</m:t>
                        </m:r>
                      </m:e>
                      <m:sup>
                        <m:r>
                          <a:rPr lang="en-US" altLang="ja-JP" b="0" i="1" smtClean="0">
                            <a:latin typeface="Cambria Math" panose="02040503050406030204" pitchFamily="18" charset="0"/>
                          </a:rPr>
                          <m:t>2</m:t>
                        </m:r>
                      </m:sup>
                    </m:sSup>
                  </m:oMath>
                </a14:m>
                <a:endParaRPr lang="en-US" altLang="ja-JP" dirty="0"/>
              </a:p>
              <a:p>
                <a:r>
                  <a:rPr lang="ja-JP" altLang="en-US" dirty="0">
                    <a:solidFill>
                      <a:srgbClr val="FF0000"/>
                    </a:solidFill>
                  </a:rPr>
                  <a:t>二次項の個数</a:t>
                </a:r>
                <a:r>
                  <a:rPr lang="ja-JP" altLang="en-US" dirty="0"/>
                  <a:t>：</a:t>
                </a:r>
                <a14:m>
                  <m:oMath xmlns:m="http://schemas.openxmlformats.org/officeDocument/2006/math">
                    <m:r>
                      <a:rPr lang="en-US" altLang="ja-JP" b="0" i="1" smtClean="0">
                        <a:latin typeface="Cambria Math" panose="02040503050406030204" pitchFamily="18" charset="0"/>
                      </a:rPr>
                      <m:t>2</m:t>
                    </m:r>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𝑛</m:t>
                        </m:r>
                      </m:e>
                      <m:sup>
                        <m:r>
                          <a:rPr lang="en-US" altLang="ja-JP" b="0" i="1" smtClean="0">
                            <a:latin typeface="Cambria Math" panose="02040503050406030204" pitchFamily="18" charset="0"/>
                          </a:rPr>
                          <m:t>2</m:t>
                        </m:r>
                      </m:sup>
                    </m:sSup>
                    <m:r>
                      <a:rPr lang="en-US" altLang="ja-JP" b="0" i="1" smtClean="0">
                        <a:latin typeface="Cambria Math" panose="02040503050406030204" pitchFamily="18" charset="0"/>
                      </a:rPr>
                      <m:t>(</m:t>
                    </m:r>
                    <m:r>
                      <a:rPr lang="en-US" altLang="ja-JP" b="0" i="1" smtClean="0">
                        <a:latin typeface="Cambria Math" panose="02040503050406030204" pitchFamily="18" charset="0"/>
                      </a:rPr>
                      <m:t>𝑛</m:t>
                    </m:r>
                    <m:r>
                      <a:rPr lang="en-US" altLang="ja-JP" b="0" i="1" smtClean="0">
                        <a:latin typeface="Cambria Math" panose="02040503050406030204" pitchFamily="18" charset="0"/>
                      </a:rPr>
                      <m:t>−1)</m:t>
                    </m:r>
                  </m:oMath>
                </a14:m>
                <a:endParaRPr lang="en-US" altLang="ja-JP" dirty="0"/>
              </a:p>
              <a:p>
                <a:endParaRPr lang="zh-CN" altLang="en-US" dirty="0"/>
              </a:p>
            </p:txBody>
          </p:sp>
        </mc:Choice>
        <mc:Fallback xmlns="">
          <p:sp>
            <p:nvSpPr>
              <p:cNvPr id="13" name="文本框 12">
                <a:extLst>
                  <a:ext uri="{FF2B5EF4-FFF2-40B4-BE49-F238E27FC236}">
                    <a16:creationId xmlns:a16="http://schemas.microsoft.com/office/drawing/2014/main" id="{3E901037-1E0E-3716-8C00-9AE7B624D9C0}"/>
                  </a:ext>
                </a:extLst>
              </p:cNvPr>
              <p:cNvSpPr txBox="1">
                <a:spLocks noRot="1" noChangeAspect="1" noMove="1" noResize="1" noEditPoints="1" noAdjustHandles="1" noChangeArrowheads="1" noChangeShapeType="1" noTextEdit="1"/>
              </p:cNvSpPr>
              <p:nvPr/>
            </p:nvSpPr>
            <p:spPr>
              <a:xfrm>
                <a:off x="8557054" y="3002692"/>
                <a:ext cx="3226332" cy="2862322"/>
              </a:xfrm>
              <a:prstGeom prst="rect">
                <a:avLst/>
              </a:prstGeom>
              <a:blipFill>
                <a:blip r:embed="rId4"/>
                <a:stretch>
                  <a:fillRect l="-1701" t="-1066" r="-113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434859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69CDDDF-2E93-AD40-6D62-0DF626A8F71F}"/>
              </a:ext>
            </a:extLst>
          </p:cNvPr>
          <p:cNvSpPr txBox="1"/>
          <p:nvPr/>
        </p:nvSpPr>
        <p:spPr>
          <a:xfrm>
            <a:off x="301086" y="241382"/>
            <a:ext cx="3483646" cy="584775"/>
          </a:xfrm>
          <a:prstGeom prst="rect">
            <a:avLst/>
          </a:prstGeom>
          <a:noFill/>
        </p:spPr>
        <p:txBody>
          <a:bodyPr wrap="none" rtlCol="0">
            <a:spAutoFit/>
          </a:bodyPr>
          <a:lstStyle/>
          <a:p>
            <a:r>
              <a:rPr lang="ja-JP" altLang="en-US" sz="3200" b="1" dirty="0"/>
              <a:t>提案手法</a:t>
            </a:r>
            <a:r>
              <a:rPr lang="en-US" altLang="ja-JP" sz="3200" b="1" dirty="0"/>
              <a:t>(</a:t>
            </a:r>
            <a:r>
              <a:rPr lang="en-US" altLang="ja-JP" sz="3200" b="1" dirty="0" err="1"/>
              <a:t>nei</a:t>
            </a:r>
            <a:r>
              <a:rPr lang="ja-JP" altLang="en-US" sz="3200" b="1" dirty="0"/>
              <a:t>方法</a:t>
            </a:r>
            <a:r>
              <a:rPr lang="en-US" altLang="ja-JP" sz="3200" b="1" dirty="0"/>
              <a:t>)</a:t>
            </a:r>
            <a:endParaRPr lang="zh-CN" altLang="en-US" sz="3200" b="1" dirty="0"/>
          </a:p>
        </p:txBody>
      </p:sp>
      <p:sp>
        <p:nvSpPr>
          <p:cNvPr id="3" name="矩形: 圆角 2">
            <a:extLst>
              <a:ext uri="{FF2B5EF4-FFF2-40B4-BE49-F238E27FC236}">
                <a16:creationId xmlns:a16="http://schemas.microsoft.com/office/drawing/2014/main" id="{2CBA0A6C-80CA-A3CE-AAAD-A62116F6E5C9}"/>
              </a:ext>
            </a:extLst>
          </p:cNvPr>
          <p:cNvSpPr/>
          <p:nvPr/>
        </p:nvSpPr>
        <p:spPr>
          <a:xfrm>
            <a:off x="337127" y="964765"/>
            <a:ext cx="11517745" cy="72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
            <a:extLst>
              <a:ext uri="{FF2B5EF4-FFF2-40B4-BE49-F238E27FC236}">
                <a16:creationId xmlns:a16="http://schemas.microsoft.com/office/drawing/2014/main" id="{DD361B72-A7B6-12BA-DB56-C4F62FD8BD04}"/>
              </a:ext>
            </a:extLst>
          </p:cNvPr>
          <p:cNvSpPr txBox="1"/>
          <p:nvPr/>
        </p:nvSpPr>
        <p:spPr>
          <a:xfrm>
            <a:off x="343692" y="1461624"/>
            <a:ext cx="5679760" cy="954107"/>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ja-JP" altLang="en-US" sz="1400" b="1" dirty="0">
                <a:solidFill>
                  <a:srgbClr val="FF0000"/>
                </a:solidFill>
              </a:rPr>
              <a:t>ドロネー三角形</a:t>
            </a:r>
            <a:r>
              <a:rPr lang="ja-JP" altLang="en-US" sz="1400" dirty="0"/>
              <a:t>分割自身（</a:t>
            </a:r>
            <a:r>
              <a:rPr lang="en-US" altLang="ja-JP" sz="1400" dirty="0" err="1"/>
              <a:t>delaunay</a:t>
            </a:r>
            <a:r>
              <a:rPr lang="ja-JP" altLang="en-US" sz="1400" dirty="0"/>
              <a:t>）</a:t>
            </a:r>
            <a:endParaRPr lang="en-US" altLang="ja-JP" sz="1400" dirty="0"/>
          </a:p>
          <a:p>
            <a:pPr marL="285750" indent="-285750">
              <a:buFont typeface="Arial" panose="020B0604020202020204" pitchFamily="34" charset="0"/>
              <a:buChar char="•"/>
            </a:pPr>
            <a:r>
              <a:rPr lang="ja-JP" altLang="en-US" sz="1400" dirty="0"/>
              <a:t>あるボロノイ領域に対して　</a:t>
            </a:r>
            <a:r>
              <a:rPr lang="ja-JP" altLang="en-US" sz="1400" b="1" dirty="0">
                <a:solidFill>
                  <a:srgbClr val="00B050"/>
                </a:solidFill>
              </a:rPr>
              <a:t>隣の隣</a:t>
            </a:r>
            <a:r>
              <a:rPr lang="ja-JP" altLang="en-US" sz="1400" dirty="0"/>
              <a:t>　のボロノイ領域と繋ぐ</a:t>
            </a:r>
            <a:endParaRPr lang="en-US" altLang="ja-JP" sz="1400" dirty="0"/>
          </a:p>
          <a:p>
            <a:pPr marL="285750" indent="-285750">
              <a:buFont typeface="Arial" panose="020B0604020202020204" pitchFamily="34" charset="0"/>
              <a:buChar char="•"/>
            </a:pPr>
            <a:r>
              <a:rPr lang="ja-JP" altLang="en-US" sz="1400" dirty="0"/>
              <a:t>あるボロノイ領域に対して　</a:t>
            </a:r>
            <a:r>
              <a:rPr lang="ja-JP" altLang="en-US" sz="1400" b="1" dirty="0">
                <a:solidFill>
                  <a:srgbClr val="00B0F0"/>
                </a:solidFill>
              </a:rPr>
              <a:t>隣の隣の隣</a:t>
            </a:r>
            <a:r>
              <a:rPr lang="ja-JP" altLang="en-US" sz="1400" dirty="0"/>
              <a:t>　のボロノイ領域と繋ぐ</a:t>
            </a:r>
            <a:endParaRPr lang="en-US" altLang="ja-JP" sz="1400" dirty="0"/>
          </a:p>
          <a:p>
            <a:pPr marL="285750" indent="-285750">
              <a:buFont typeface="Arial" panose="020B0604020202020204" pitchFamily="34" charset="0"/>
              <a:buChar char="•"/>
            </a:pPr>
            <a:endParaRPr lang="en-US" altLang="ja-JP" sz="1400" dirty="0"/>
          </a:p>
        </p:txBody>
      </p:sp>
      <p:sp>
        <p:nvSpPr>
          <p:cNvPr id="247" name="文本框 246">
            <a:extLst>
              <a:ext uri="{FF2B5EF4-FFF2-40B4-BE49-F238E27FC236}">
                <a16:creationId xmlns:a16="http://schemas.microsoft.com/office/drawing/2014/main" id="{23F09742-3BDF-1FA9-9B0B-145C02C8F32F}"/>
              </a:ext>
            </a:extLst>
          </p:cNvPr>
          <p:cNvSpPr txBox="1"/>
          <p:nvPr/>
        </p:nvSpPr>
        <p:spPr>
          <a:xfrm>
            <a:off x="2859286" y="3208838"/>
            <a:ext cx="434734" cy="523220"/>
          </a:xfrm>
          <a:prstGeom prst="rect">
            <a:avLst/>
          </a:prstGeom>
          <a:noFill/>
        </p:spPr>
        <p:txBody>
          <a:bodyPr wrap="none" rtlCol="0">
            <a:spAutoFit/>
          </a:bodyPr>
          <a:lstStyle/>
          <a:p>
            <a:r>
              <a:rPr lang="en-US" altLang="zh-CN" sz="2800" b="1" dirty="0"/>
              <a:t>+</a:t>
            </a:r>
            <a:endParaRPr lang="zh-CN" altLang="en-US" sz="2800" b="1" dirty="0"/>
          </a:p>
        </p:txBody>
      </p:sp>
      <p:sp>
        <p:nvSpPr>
          <p:cNvPr id="601" name="文本框 600">
            <a:extLst>
              <a:ext uri="{FF2B5EF4-FFF2-40B4-BE49-F238E27FC236}">
                <a16:creationId xmlns:a16="http://schemas.microsoft.com/office/drawing/2014/main" id="{BC6543FB-CF00-65DB-C0D7-D343636DB084}"/>
              </a:ext>
            </a:extLst>
          </p:cNvPr>
          <p:cNvSpPr txBox="1"/>
          <p:nvPr/>
        </p:nvSpPr>
        <p:spPr>
          <a:xfrm>
            <a:off x="6243904" y="1377178"/>
            <a:ext cx="6545864" cy="523220"/>
          </a:xfrm>
          <a:prstGeom prst="rect">
            <a:avLst/>
          </a:prstGeom>
          <a:noFill/>
        </p:spPr>
        <p:txBody>
          <a:bodyPr wrap="square" rtlCol="0">
            <a:spAutoFit/>
          </a:bodyPr>
          <a:lstStyle/>
          <a:p>
            <a:r>
              <a:rPr lang="ja-JP" altLang="en-US" sz="1400" b="1" dirty="0">
                <a:solidFill>
                  <a:srgbClr val="FF0000"/>
                </a:solidFill>
              </a:rPr>
              <a:t>三角形分割 </a:t>
            </a:r>
            <a:r>
              <a:rPr lang="en-US" altLang="ja-JP" sz="1400" b="1" dirty="0"/>
              <a:t>+</a:t>
            </a:r>
            <a:r>
              <a:rPr lang="en-US" altLang="ja-JP" sz="1400" b="1" dirty="0">
                <a:solidFill>
                  <a:srgbClr val="FF0000"/>
                </a:solidFill>
              </a:rPr>
              <a:t> </a:t>
            </a:r>
            <a:r>
              <a:rPr lang="ja-JP" altLang="en-US" sz="1400" b="1" dirty="0">
                <a:solidFill>
                  <a:srgbClr val="00B050"/>
                </a:solidFill>
              </a:rPr>
              <a:t>隣の隣 </a:t>
            </a:r>
            <a:r>
              <a:rPr lang="en-US" altLang="ja-JP" sz="1400" b="1" dirty="0"/>
              <a:t>+ </a:t>
            </a:r>
            <a:r>
              <a:rPr lang="ja-JP" altLang="en-US" sz="1400" b="1" dirty="0">
                <a:solidFill>
                  <a:srgbClr val="00B0F0"/>
                </a:solidFill>
              </a:rPr>
              <a:t>隣の隣の隣</a:t>
            </a:r>
            <a:endParaRPr lang="en-US" altLang="ja-JP" sz="1400" b="1" dirty="0">
              <a:solidFill>
                <a:srgbClr val="00B0F0"/>
              </a:solidFill>
            </a:endParaRPr>
          </a:p>
          <a:p>
            <a:r>
              <a:rPr lang="ja-JP" altLang="en-US" sz="1400" dirty="0"/>
              <a:t>これで、実験用全部のインスタンスはグラフに最適巡回路が含まれる</a:t>
            </a:r>
            <a:endParaRPr lang="en-US" altLang="ja-JP" sz="1400" b="1" dirty="0"/>
          </a:p>
        </p:txBody>
      </p:sp>
      <p:sp>
        <p:nvSpPr>
          <p:cNvPr id="4" name="文本框 3">
            <a:extLst>
              <a:ext uri="{FF2B5EF4-FFF2-40B4-BE49-F238E27FC236}">
                <a16:creationId xmlns:a16="http://schemas.microsoft.com/office/drawing/2014/main" id="{20A0B541-E405-ECE8-5C67-077353B33F8F}"/>
              </a:ext>
            </a:extLst>
          </p:cNvPr>
          <p:cNvSpPr txBox="1"/>
          <p:nvPr/>
        </p:nvSpPr>
        <p:spPr>
          <a:xfrm>
            <a:off x="5764935" y="3157921"/>
            <a:ext cx="434734" cy="523220"/>
          </a:xfrm>
          <a:prstGeom prst="rect">
            <a:avLst/>
          </a:prstGeom>
          <a:noFill/>
        </p:spPr>
        <p:txBody>
          <a:bodyPr wrap="none" rtlCol="0">
            <a:spAutoFit/>
          </a:bodyPr>
          <a:lstStyle/>
          <a:p>
            <a:r>
              <a:rPr lang="en-US" altLang="zh-CN" sz="2800" b="1" dirty="0"/>
              <a:t>+</a:t>
            </a:r>
            <a:endParaRPr lang="zh-CN" altLang="en-US" sz="2800" b="1" dirty="0"/>
          </a:p>
        </p:txBody>
      </p:sp>
      <p:sp>
        <p:nvSpPr>
          <p:cNvPr id="6" name="文本框 5">
            <a:extLst>
              <a:ext uri="{FF2B5EF4-FFF2-40B4-BE49-F238E27FC236}">
                <a16:creationId xmlns:a16="http://schemas.microsoft.com/office/drawing/2014/main" id="{AA97BD5C-6D96-CC21-EC4E-A45963DE0BA3}"/>
              </a:ext>
            </a:extLst>
          </p:cNvPr>
          <p:cNvSpPr txBox="1"/>
          <p:nvPr/>
        </p:nvSpPr>
        <p:spPr>
          <a:xfrm>
            <a:off x="673083" y="6268879"/>
            <a:ext cx="1365971" cy="307777"/>
          </a:xfrm>
          <a:prstGeom prst="rect">
            <a:avLst/>
          </a:prstGeom>
          <a:noFill/>
        </p:spPr>
        <p:txBody>
          <a:bodyPr wrap="square">
            <a:spAutoFit/>
          </a:bodyPr>
          <a:lstStyle/>
          <a:p>
            <a:r>
              <a:rPr lang="ja-JP" altLang="en-US" sz="1400" b="1" dirty="0">
                <a:solidFill>
                  <a:srgbClr val="FF0000"/>
                </a:solidFill>
              </a:rPr>
              <a:t>三角形分割 </a:t>
            </a:r>
            <a:endParaRPr lang="zh-CN" altLang="en-US" sz="1400" dirty="0"/>
          </a:p>
        </p:txBody>
      </p:sp>
      <p:pic>
        <p:nvPicPr>
          <p:cNvPr id="8" name="图片 7" descr="图表, 雷达图&#10;&#10;描述已自动生成">
            <a:extLst>
              <a:ext uri="{FF2B5EF4-FFF2-40B4-BE49-F238E27FC236}">
                <a16:creationId xmlns:a16="http://schemas.microsoft.com/office/drawing/2014/main" id="{F0AA280D-FBBD-B4BB-84B4-E54301E272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605" y="4518350"/>
            <a:ext cx="2154957" cy="1777111"/>
          </a:xfrm>
          <a:prstGeom prst="rect">
            <a:avLst/>
          </a:prstGeom>
        </p:spPr>
      </p:pic>
      <p:sp>
        <p:nvSpPr>
          <p:cNvPr id="10" name="文本框 9">
            <a:extLst>
              <a:ext uri="{FF2B5EF4-FFF2-40B4-BE49-F238E27FC236}">
                <a16:creationId xmlns:a16="http://schemas.microsoft.com/office/drawing/2014/main" id="{E4E5DD97-E0EB-EAF4-DEC5-A7F28D809231}"/>
              </a:ext>
            </a:extLst>
          </p:cNvPr>
          <p:cNvSpPr txBox="1"/>
          <p:nvPr/>
        </p:nvSpPr>
        <p:spPr>
          <a:xfrm>
            <a:off x="3341731" y="6283290"/>
            <a:ext cx="2021736" cy="307777"/>
          </a:xfrm>
          <a:prstGeom prst="rect">
            <a:avLst/>
          </a:prstGeom>
          <a:noFill/>
        </p:spPr>
        <p:txBody>
          <a:bodyPr wrap="square">
            <a:spAutoFit/>
          </a:bodyPr>
          <a:lstStyle/>
          <a:p>
            <a:r>
              <a:rPr lang="ja-JP" altLang="en-US" sz="1400" b="1" dirty="0">
                <a:solidFill>
                  <a:srgbClr val="FF0000"/>
                </a:solidFill>
              </a:rPr>
              <a:t>三角形分割 </a:t>
            </a:r>
            <a:r>
              <a:rPr lang="en-US" altLang="ja-JP" sz="1400" b="1" dirty="0"/>
              <a:t>+</a:t>
            </a:r>
            <a:r>
              <a:rPr lang="en-US" altLang="ja-JP" sz="1400" b="1" dirty="0">
                <a:solidFill>
                  <a:srgbClr val="FF0000"/>
                </a:solidFill>
              </a:rPr>
              <a:t> </a:t>
            </a:r>
            <a:r>
              <a:rPr lang="ja-JP" altLang="en-US" sz="1400" b="1" dirty="0">
                <a:solidFill>
                  <a:srgbClr val="00B050"/>
                </a:solidFill>
              </a:rPr>
              <a:t>隣の隣 </a:t>
            </a:r>
            <a:endParaRPr lang="zh-CN" altLang="en-US" sz="1400" dirty="0"/>
          </a:p>
        </p:txBody>
      </p:sp>
      <p:sp>
        <p:nvSpPr>
          <p:cNvPr id="14" name="文本框 13">
            <a:extLst>
              <a:ext uri="{FF2B5EF4-FFF2-40B4-BE49-F238E27FC236}">
                <a16:creationId xmlns:a16="http://schemas.microsoft.com/office/drawing/2014/main" id="{91CE7E00-46FC-FC7E-A770-664122E8B5BD}"/>
              </a:ext>
            </a:extLst>
          </p:cNvPr>
          <p:cNvSpPr txBox="1"/>
          <p:nvPr/>
        </p:nvSpPr>
        <p:spPr>
          <a:xfrm>
            <a:off x="6011457" y="6282568"/>
            <a:ext cx="3343564" cy="307777"/>
          </a:xfrm>
          <a:prstGeom prst="rect">
            <a:avLst/>
          </a:prstGeom>
          <a:noFill/>
        </p:spPr>
        <p:txBody>
          <a:bodyPr wrap="square">
            <a:spAutoFit/>
          </a:bodyPr>
          <a:lstStyle/>
          <a:p>
            <a:r>
              <a:rPr lang="ja-JP" altLang="en-US" sz="1400" b="1" dirty="0">
                <a:solidFill>
                  <a:srgbClr val="FF0000"/>
                </a:solidFill>
              </a:rPr>
              <a:t>三角形分割 </a:t>
            </a:r>
            <a:r>
              <a:rPr lang="en-US" altLang="ja-JP" sz="1400" b="1" dirty="0"/>
              <a:t>+</a:t>
            </a:r>
            <a:r>
              <a:rPr lang="en-US" altLang="ja-JP" sz="1400" b="1" dirty="0">
                <a:solidFill>
                  <a:srgbClr val="FF0000"/>
                </a:solidFill>
              </a:rPr>
              <a:t> </a:t>
            </a:r>
            <a:r>
              <a:rPr lang="ja-JP" altLang="en-US" sz="1400" b="1" dirty="0">
                <a:solidFill>
                  <a:srgbClr val="00B050"/>
                </a:solidFill>
              </a:rPr>
              <a:t>隣の隣 </a:t>
            </a:r>
            <a:r>
              <a:rPr lang="en-US" altLang="ja-JP" sz="1400" b="1" dirty="0"/>
              <a:t>+ </a:t>
            </a:r>
            <a:r>
              <a:rPr lang="ja-JP" altLang="en-US" sz="1400" b="1" dirty="0">
                <a:solidFill>
                  <a:srgbClr val="00B0F0"/>
                </a:solidFill>
              </a:rPr>
              <a:t>隣の隣の隣</a:t>
            </a:r>
            <a:endParaRPr lang="en-US" altLang="ja-JP" sz="1400" b="1" dirty="0">
              <a:solidFill>
                <a:srgbClr val="00B0F0"/>
              </a:solidFill>
            </a:endParaRPr>
          </a:p>
        </p:txBody>
      </p:sp>
      <p:pic>
        <p:nvPicPr>
          <p:cNvPr id="16" name="图片 15" descr="图示&#10;&#10;描述已自动生成">
            <a:extLst>
              <a:ext uri="{FF2B5EF4-FFF2-40B4-BE49-F238E27FC236}">
                <a16:creationId xmlns:a16="http://schemas.microsoft.com/office/drawing/2014/main" id="{175954F4-7CF7-B26E-5F43-72E5D9C2EC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6655" y="4531414"/>
            <a:ext cx="2258814" cy="1722971"/>
          </a:xfrm>
          <a:prstGeom prst="rect">
            <a:avLst/>
          </a:prstGeom>
        </p:spPr>
      </p:pic>
      <p:pic>
        <p:nvPicPr>
          <p:cNvPr id="7" name="图片 6" descr="图示&#10;&#10;描述已自动生成">
            <a:extLst>
              <a:ext uri="{FF2B5EF4-FFF2-40B4-BE49-F238E27FC236}">
                <a16:creationId xmlns:a16="http://schemas.microsoft.com/office/drawing/2014/main" id="{CE529849-2DCE-0145-86EB-B4DB25DD53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66237" y="4534689"/>
            <a:ext cx="2481117" cy="1734190"/>
          </a:xfrm>
          <a:prstGeom prst="rect">
            <a:avLst/>
          </a:prstGeom>
        </p:spPr>
      </p:pic>
      <p:sp>
        <p:nvSpPr>
          <p:cNvPr id="9" name="文本框 8">
            <a:extLst>
              <a:ext uri="{FF2B5EF4-FFF2-40B4-BE49-F238E27FC236}">
                <a16:creationId xmlns:a16="http://schemas.microsoft.com/office/drawing/2014/main" id="{EE26AC40-7013-BB14-3568-E97D46F82FE1}"/>
              </a:ext>
            </a:extLst>
          </p:cNvPr>
          <p:cNvSpPr txBox="1"/>
          <p:nvPr/>
        </p:nvSpPr>
        <p:spPr>
          <a:xfrm>
            <a:off x="9616663" y="5523903"/>
            <a:ext cx="1196161" cy="369332"/>
          </a:xfrm>
          <a:prstGeom prst="rect">
            <a:avLst/>
          </a:prstGeom>
          <a:noFill/>
        </p:spPr>
        <p:txBody>
          <a:bodyPr wrap="none" rtlCol="0">
            <a:spAutoFit/>
          </a:bodyPr>
          <a:lstStyle/>
          <a:p>
            <a:r>
              <a:rPr lang="en-US" altLang="zh-CN" b="1" dirty="0" err="1"/>
              <a:t>nei</a:t>
            </a:r>
            <a:r>
              <a:rPr lang="ja-JP" altLang="en-US" b="1" dirty="0"/>
              <a:t>グラフ</a:t>
            </a:r>
            <a:endParaRPr lang="zh-CN" altLang="en-US" b="1" dirty="0"/>
          </a:p>
        </p:txBody>
      </p:sp>
      <p:sp>
        <p:nvSpPr>
          <p:cNvPr id="11" name="矩形 10">
            <a:extLst>
              <a:ext uri="{FF2B5EF4-FFF2-40B4-BE49-F238E27FC236}">
                <a16:creationId xmlns:a16="http://schemas.microsoft.com/office/drawing/2014/main" id="{991ADF98-D173-4AEF-0FBA-AB2158B72C4D}"/>
              </a:ext>
            </a:extLst>
          </p:cNvPr>
          <p:cNvSpPr/>
          <p:nvPr/>
        </p:nvSpPr>
        <p:spPr>
          <a:xfrm>
            <a:off x="6039544" y="4558802"/>
            <a:ext cx="2847818" cy="2031543"/>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箭头: 下 12">
            <a:extLst>
              <a:ext uri="{FF2B5EF4-FFF2-40B4-BE49-F238E27FC236}">
                <a16:creationId xmlns:a16="http://schemas.microsoft.com/office/drawing/2014/main" id="{CA094501-B467-A515-FA73-FDC1928FD1E8}"/>
              </a:ext>
            </a:extLst>
          </p:cNvPr>
          <p:cNvSpPr/>
          <p:nvPr/>
        </p:nvSpPr>
        <p:spPr>
          <a:xfrm rot="16200000">
            <a:off x="9272447" y="5490494"/>
            <a:ext cx="92363" cy="48962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B028F48F-8453-0FEF-74B4-E069AF51D032}"/>
              </a:ext>
            </a:extLst>
          </p:cNvPr>
          <p:cNvSpPr txBox="1"/>
          <p:nvPr/>
        </p:nvSpPr>
        <p:spPr>
          <a:xfrm>
            <a:off x="8595627" y="3110718"/>
            <a:ext cx="434734" cy="523220"/>
          </a:xfrm>
          <a:prstGeom prst="rect">
            <a:avLst/>
          </a:prstGeom>
          <a:noFill/>
        </p:spPr>
        <p:txBody>
          <a:bodyPr wrap="none" rtlCol="0">
            <a:spAutoFit/>
          </a:bodyPr>
          <a:lstStyle/>
          <a:p>
            <a:r>
              <a:rPr lang="en-US" altLang="zh-CN" sz="2800" b="1" dirty="0"/>
              <a:t>=</a:t>
            </a:r>
            <a:endParaRPr lang="zh-CN" altLang="en-US" sz="2800" b="1" dirty="0"/>
          </a:p>
        </p:txBody>
      </p:sp>
      <p:sp>
        <p:nvSpPr>
          <p:cNvPr id="18" name="文本框 17">
            <a:extLst>
              <a:ext uri="{FF2B5EF4-FFF2-40B4-BE49-F238E27FC236}">
                <a16:creationId xmlns:a16="http://schemas.microsoft.com/office/drawing/2014/main" id="{8D960A36-CC21-DD79-95F9-8242247447CC}"/>
              </a:ext>
            </a:extLst>
          </p:cNvPr>
          <p:cNvSpPr txBox="1"/>
          <p:nvPr/>
        </p:nvSpPr>
        <p:spPr>
          <a:xfrm>
            <a:off x="9038811" y="3213207"/>
            <a:ext cx="1235092" cy="369332"/>
          </a:xfrm>
          <a:prstGeom prst="rect">
            <a:avLst/>
          </a:prstGeom>
          <a:noFill/>
        </p:spPr>
        <p:txBody>
          <a:bodyPr wrap="square">
            <a:spAutoFit/>
          </a:bodyPr>
          <a:lstStyle/>
          <a:p>
            <a:r>
              <a:rPr lang="en-US" altLang="ja-JP" b="1" dirty="0" err="1"/>
              <a:t>nei</a:t>
            </a:r>
            <a:r>
              <a:rPr lang="ja-JP" altLang="en-US" sz="1800" b="1" dirty="0"/>
              <a:t>方法</a:t>
            </a:r>
            <a:endParaRPr lang="en-US" altLang="ja-JP" sz="1800" b="1" dirty="0"/>
          </a:p>
        </p:txBody>
      </p:sp>
      <p:grpSp>
        <p:nvGrpSpPr>
          <p:cNvPr id="5" name="组合 4">
            <a:extLst>
              <a:ext uri="{FF2B5EF4-FFF2-40B4-BE49-F238E27FC236}">
                <a16:creationId xmlns:a16="http://schemas.microsoft.com/office/drawing/2014/main" id="{CEE9B4F1-F8EC-E573-4755-5A70E319D46C}"/>
              </a:ext>
            </a:extLst>
          </p:cNvPr>
          <p:cNvGrpSpPr/>
          <p:nvPr/>
        </p:nvGrpSpPr>
        <p:grpSpPr>
          <a:xfrm>
            <a:off x="6117046" y="2264577"/>
            <a:ext cx="2512487" cy="2043684"/>
            <a:chOff x="1237672" y="0"/>
            <a:chExt cx="8323289" cy="6770255"/>
          </a:xfrm>
        </p:grpSpPr>
        <p:grpSp>
          <p:nvGrpSpPr>
            <p:cNvPr id="12" name="组合 11">
              <a:extLst>
                <a:ext uri="{FF2B5EF4-FFF2-40B4-BE49-F238E27FC236}">
                  <a16:creationId xmlns:a16="http://schemas.microsoft.com/office/drawing/2014/main" id="{88E86FEC-9410-6F28-D88F-214625C4FA85}"/>
                </a:ext>
              </a:extLst>
            </p:cNvPr>
            <p:cNvGrpSpPr/>
            <p:nvPr/>
          </p:nvGrpSpPr>
          <p:grpSpPr>
            <a:xfrm>
              <a:off x="1237672" y="0"/>
              <a:ext cx="8323289" cy="6770255"/>
              <a:chOff x="1237672" y="0"/>
              <a:chExt cx="8323289" cy="6770255"/>
            </a:xfrm>
          </p:grpSpPr>
          <p:grpSp>
            <p:nvGrpSpPr>
              <p:cNvPr id="41" name="组合 40">
                <a:extLst>
                  <a:ext uri="{FF2B5EF4-FFF2-40B4-BE49-F238E27FC236}">
                    <a16:creationId xmlns:a16="http://schemas.microsoft.com/office/drawing/2014/main" id="{AF12F9EC-140A-9581-B116-0C496899F6BE}"/>
                  </a:ext>
                </a:extLst>
              </p:cNvPr>
              <p:cNvGrpSpPr/>
              <p:nvPr/>
            </p:nvGrpSpPr>
            <p:grpSpPr>
              <a:xfrm>
                <a:off x="1237672" y="0"/>
                <a:ext cx="8323289" cy="6770255"/>
                <a:chOff x="1237672" y="0"/>
                <a:chExt cx="8323289" cy="6770255"/>
              </a:xfrm>
            </p:grpSpPr>
            <p:pic>
              <p:nvPicPr>
                <p:cNvPr id="450" name="图片 449" descr="图表, 雷达图&#10;&#10;描述已自动生成">
                  <a:extLst>
                    <a:ext uri="{FF2B5EF4-FFF2-40B4-BE49-F238E27FC236}">
                      <a16:creationId xmlns:a16="http://schemas.microsoft.com/office/drawing/2014/main" id="{BD234BE8-2369-1857-D893-45753939A342}"/>
                    </a:ext>
                  </a:extLst>
                </p:cNvPr>
                <p:cNvPicPr>
                  <a:picLocks noChangeAspect="1"/>
                </p:cNvPicPr>
                <p:nvPr/>
              </p:nvPicPr>
              <p:blipFill>
                <a:blip r:embed="rId6">
                  <a:extLst>
                    <a:ext uri="{28A0092B-C50C-407E-A947-70E740481C1C}">
                      <a14:useLocalDpi xmlns:a14="http://schemas.microsoft.com/office/drawing/2010/main" val="0"/>
                    </a:ext>
                  </a:extLst>
                </a:blip>
                <a:srcRect l="13632" t="13199" r="10539" b="11650"/>
                <a:stretch/>
              </p:blipFill>
              <p:spPr>
                <a:xfrm>
                  <a:off x="1237672" y="0"/>
                  <a:ext cx="8323289" cy="6770255"/>
                </a:xfrm>
                <a:prstGeom prst="rect">
                  <a:avLst/>
                </a:prstGeom>
              </p:spPr>
            </p:pic>
            <p:sp>
              <p:nvSpPr>
                <p:cNvPr id="451" name="任意多边形: 形状 450">
                  <a:extLst>
                    <a:ext uri="{FF2B5EF4-FFF2-40B4-BE49-F238E27FC236}">
                      <a16:creationId xmlns:a16="http://schemas.microsoft.com/office/drawing/2014/main" id="{7369A32B-C1BA-E0C2-EF05-0F9D7195B22B}"/>
                    </a:ext>
                  </a:extLst>
                </p:cNvPr>
                <p:cNvSpPr/>
                <p:nvPr/>
              </p:nvSpPr>
              <p:spPr>
                <a:xfrm>
                  <a:off x="4688681" y="2731294"/>
                  <a:ext cx="940594" cy="869156"/>
                </a:xfrm>
                <a:custGeom>
                  <a:avLst/>
                  <a:gdLst>
                    <a:gd name="connsiteX0" fmla="*/ 338138 w 940594"/>
                    <a:gd name="connsiteY0" fmla="*/ 0 h 869156"/>
                    <a:gd name="connsiteX1" fmla="*/ 121444 w 940594"/>
                    <a:gd name="connsiteY1" fmla="*/ 247650 h 869156"/>
                    <a:gd name="connsiteX2" fmla="*/ 0 w 940594"/>
                    <a:gd name="connsiteY2" fmla="*/ 540544 h 869156"/>
                    <a:gd name="connsiteX3" fmla="*/ 211932 w 940594"/>
                    <a:gd name="connsiteY3" fmla="*/ 804862 h 869156"/>
                    <a:gd name="connsiteX4" fmla="*/ 338138 w 940594"/>
                    <a:gd name="connsiteY4" fmla="*/ 869156 h 869156"/>
                    <a:gd name="connsiteX5" fmla="*/ 461963 w 940594"/>
                    <a:gd name="connsiteY5" fmla="*/ 866775 h 869156"/>
                    <a:gd name="connsiteX6" fmla="*/ 533400 w 940594"/>
                    <a:gd name="connsiteY6" fmla="*/ 864394 h 869156"/>
                    <a:gd name="connsiteX7" fmla="*/ 940594 w 940594"/>
                    <a:gd name="connsiteY7" fmla="*/ 709612 h 869156"/>
                    <a:gd name="connsiteX8" fmla="*/ 745332 w 940594"/>
                    <a:gd name="connsiteY8" fmla="*/ 228600 h 869156"/>
                    <a:gd name="connsiteX9" fmla="*/ 338138 w 940594"/>
                    <a:gd name="connsiteY9" fmla="*/ 0 h 869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0594" h="869156">
                      <a:moveTo>
                        <a:pt x="338138" y="0"/>
                      </a:moveTo>
                      <a:lnTo>
                        <a:pt x="121444" y="247650"/>
                      </a:lnTo>
                      <a:lnTo>
                        <a:pt x="0" y="540544"/>
                      </a:lnTo>
                      <a:lnTo>
                        <a:pt x="211932" y="804862"/>
                      </a:lnTo>
                      <a:lnTo>
                        <a:pt x="338138" y="869156"/>
                      </a:lnTo>
                      <a:lnTo>
                        <a:pt x="461963" y="866775"/>
                      </a:lnTo>
                      <a:lnTo>
                        <a:pt x="533400" y="864394"/>
                      </a:lnTo>
                      <a:lnTo>
                        <a:pt x="940594" y="709612"/>
                      </a:lnTo>
                      <a:lnTo>
                        <a:pt x="745332" y="228600"/>
                      </a:lnTo>
                      <a:lnTo>
                        <a:pt x="338138" y="0"/>
                      </a:lnTo>
                      <a:close/>
                    </a:path>
                  </a:pathLst>
                </a:custGeom>
                <a:solidFill>
                  <a:srgbClr val="CCD2D8">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任意多边形: 形状 41">
                <a:extLst>
                  <a:ext uri="{FF2B5EF4-FFF2-40B4-BE49-F238E27FC236}">
                    <a16:creationId xmlns:a16="http://schemas.microsoft.com/office/drawing/2014/main" id="{F8C2530C-B0DD-5C1F-2D28-FA69118B21E0}"/>
                  </a:ext>
                </a:extLst>
              </p:cNvPr>
              <p:cNvSpPr/>
              <p:nvPr/>
            </p:nvSpPr>
            <p:spPr>
              <a:xfrm>
                <a:off x="4922044" y="1035844"/>
                <a:ext cx="1059656" cy="926306"/>
              </a:xfrm>
              <a:custGeom>
                <a:avLst/>
                <a:gdLst>
                  <a:gd name="connsiteX0" fmla="*/ 0 w 1059656"/>
                  <a:gd name="connsiteY0" fmla="*/ 700087 h 926306"/>
                  <a:gd name="connsiteX1" fmla="*/ 157162 w 1059656"/>
                  <a:gd name="connsiteY1" fmla="*/ 831056 h 926306"/>
                  <a:gd name="connsiteX2" fmla="*/ 962025 w 1059656"/>
                  <a:gd name="connsiteY2" fmla="*/ 926306 h 926306"/>
                  <a:gd name="connsiteX3" fmla="*/ 1059656 w 1059656"/>
                  <a:gd name="connsiteY3" fmla="*/ 240506 h 926306"/>
                  <a:gd name="connsiteX4" fmla="*/ 890587 w 1059656"/>
                  <a:gd name="connsiteY4" fmla="*/ 21431 h 926306"/>
                  <a:gd name="connsiteX5" fmla="*/ 657225 w 1059656"/>
                  <a:gd name="connsiteY5" fmla="*/ 0 h 926306"/>
                  <a:gd name="connsiteX6" fmla="*/ 0 w 1059656"/>
                  <a:gd name="connsiteY6" fmla="*/ 700087 h 92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9656" h="926306">
                    <a:moveTo>
                      <a:pt x="0" y="700087"/>
                    </a:moveTo>
                    <a:lnTo>
                      <a:pt x="157162" y="831056"/>
                    </a:lnTo>
                    <a:lnTo>
                      <a:pt x="962025" y="926306"/>
                    </a:lnTo>
                    <a:lnTo>
                      <a:pt x="1059656" y="240506"/>
                    </a:lnTo>
                    <a:lnTo>
                      <a:pt x="890587" y="21431"/>
                    </a:lnTo>
                    <a:lnTo>
                      <a:pt x="657225" y="0"/>
                    </a:lnTo>
                    <a:lnTo>
                      <a:pt x="0" y="700087"/>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a:extLst>
                  <a:ext uri="{FF2B5EF4-FFF2-40B4-BE49-F238E27FC236}">
                    <a16:creationId xmlns:a16="http://schemas.microsoft.com/office/drawing/2014/main" id="{7A3EA603-0C6C-0CAE-AF3C-B4B463F573F0}"/>
                  </a:ext>
                </a:extLst>
              </p:cNvPr>
              <p:cNvSpPr/>
              <p:nvPr/>
            </p:nvSpPr>
            <p:spPr>
              <a:xfrm>
                <a:off x="5895975" y="1271588"/>
                <a:ext cx="876300" cy="1012031"/>
              </a:xfrm>
              <a:custGeom>
                <a:avLst/>
                <a:gdLst>
                  <a:gd name="connsiteX0" fmla="*/ 88106 w 876300"/>
                  <a:gd name="connsiteY0" fmla="*/ 0 h 1012031"/>
                  <a:gd name="connsiteX1" fmla="*/ 876300 w 876300"/>
                  <a:gd name="connsiteY1" fmla="*/ 169068 h 1012031"/>
                  <a:gd name="connsiteX2" fmla="*/ 264319 w 876300"/>
                  <a:gd name="connsiteY2" fmla="*/ 1012031 h 1012031"/>
                  <a:gd name="connsiteX3" fmla="*/ 0 w 876300"/>
                  <a:gd name="connsiteY3" fmla="*/ 685800 h 1012031"/>
                  <a:gd name="connsiteX4" fmla="*/ 88106 w 876300"/>
                  <a:gd name="connsiteY4" fmla="*/ 0 h 101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300" h="1012031">
                    <a:moveTo>
                      <a:pt x="88106" y="0"/>
                    </a:moveTo>
                    <a:lnTo>
                      <a:pt x="876300" y="169068"/>
                    </a:lnTo>
                    <a:lnTo>
                      <a:pt x="264319" y="1012031"/>
                    </a:lnTo>
                    <a:lnTo>
                      <a:pt x="0" y="685800"/>
                    </a:lnTo>
                    <a:lnTo>
                      <a:pt x="88106" y="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a:extLst>
                  <a:ext uri="{FF2B5EF4-FFF2-40B4-BE49-F238E27FC236}">
                    <a16:creationId xmlns:a16="http://schemas.microsoft.com/office/drawing/2014/main" id="{C45C877B-DD85-33E5-DDAA-BDF70DD39D1A}"/>
                  </a:ext>
                </a:extLst>
              </p:cNvPr>
              <p:cNvSpPr/>
              <p:nvPr/>
            </p:nvSpPr>
            <p:spPr>
              <a:xfrm>
                <a:off x="6376988" y="1821656"/>
                <a:ext cx="814387" cy="564357"/>
              </a:xfrm>
              <a:custGeom>
                <a:avLst/>
                <a:gdLst>
                  <a:gd name="connsiteX0" fmla="*/ 0 w 814387"/>
                  <a:gd name="connsiteY0" fmla="*/ 564357 h 564357"/>
                  <a:gd name="connsiteX1" fmla="*/ 661987 w 814387"/>
                  <a:gd name="connsiteY1" fmla="*/ 0 h 564357"/>
                  <a:gd name="connsiteX2" fmla="*/ 814387 w 814387"/>
                  <a:gd name="connsiteY2" fmla="*/ 509588 h 564357"/>
                  <a:gd name="connsiteX3" fmla="*/ 0 w 814387"/>
                  <a:gd name="connsiteY3" fmla="*/ 564357 h 564357"/>
                </a:gdLst>
                <a:ahLst/>
                <a:cxnLst>
                  <a:cxn ang="0">
                    <a:pos x="connsiteX0" y="connsiteY0"/>
                  </a:cxn>
                  <a:cxn ang="0">
                    <a:pos x="connsiteX1" y="connsiteY1"/>
                  </a:cxn>
                  <a:cxn ang="0">
                    <a:pos x="connsiteX2" y="connsiteY2"/>
                  </a:cxn>
                  <a:cxn ang="0">
                    <a:pos x="connsiteX3" y="connsiteY3"/>
                  </a:cxn>
                </a:cxnLst>
                <a:rect l="l" t="t" r="r" b="b"/>
                <a:pathLst>
                  <a:path w="814387" h="564357">
                    <a:moveTo>
                      <a:pt x="0" y="564357"/>
                    </a:moveTo>
                    <a:lnTo>
                      <a:pt x="661987" y="0"/>
                    </a:lnTo>
                    <a:lnTo>
                      <a:pt x="814387" y="509588"/>
                    </a:lnTo>
                    <a:lnTo>
                      <a:pt x="0" y="564357"/>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a:extLst>
                  <a:ext uri="{FF2B5EF4-FFF2-40B4-BE49-F238E27FC236}">
                    <a16:creationId xmlns:a16="http://schemas.microsoft.com/office/drawing/2014/main" id="{9BDF8D71-00BC-BD39-49EE-DC1408320803}"/>
                  </a:ext>
                </a:extLst>
              </p:cNvPr>
              <p:cNvSpPr/>
              <p:nvPr/>
            </p:nvSpPr>
            <p:spPr>
              <a:xfrm>
                <a:off x="5815013" y="740569"/>
                <a:ext cx="1702593" cy="700087"/>
              </a:xfrm>
              <a:custGeom>
                <a:avLst/>
                <a:gdLst>
                  <a:gd name="connsiteX0" fmla="*/ 0 w 1702593"/>
                  <a:gd name="connsiteY0" fmla="*/ 316706 h 700087"/>
                  <a:gd name="connsiteX1" fmla="*/ 347662 w 1702593"/>
                  <a:gd name="connsiteY1" fmla="*/ 0 h 700087"/>
                  <a:gd name="connsiteX2" fmla="*/ 1378743 w 1702593"/>
                  <a:gd name="connsiteY2" fmla="*/ 78581 h 700087"/>
                  <a:gd name="connsiteX3" fmla="*/ 1702593 w 1702593"/>
                  <a:gd name="connsiteY3" fmla="*/ 528637 h 700087"/>
                  <a:gd name="connsiteX4" fmla="*/ 1507331 w 1702593"/>
                  <a:gd name="connsiteY4" fmla="*/ 607219 h 700087"/>
                  <a:gd name="connsiteX5" fmla="*/ 959643 w 1702593"/>
                  <a:gd name="connsiteY5" fmla="*/ 700087 h 700087"/>
                  <a:gd name="connsiteX6" fmla="*/ 159543 w 1702593"/>
                  <a:gd name="connsiteY6" fmla="*/ 528637 h 700087"/>
                  <a:gd name="connsiteX7" fmla="*/ 0 w 1702593"/>
                  <a:gd name="connsiteY7" fmla="*/ 316706 h 70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2593" h="700087">
                    <a:moveTo>
                      <a:pt x="0" y="316706"/>
                    </a:moveTo>
                    <a:lnTo>
                      <a:pt x="347662" y="0"/>
                    </a:lnTo>
                    <a:lnTo>
                      <a:pt x="1378743" y="78581"/>
                    </a:lnTo>
                    <a:lnTo>
                      <a:pt x="1702593" y="528637"/>
                    </a:lnTo>
                    <a:lnTo>
                      <a:pt x="1507331" y="607219"/>
                    </a:lnTo>
                    <a:lnTo>
                      <a:pt x="959643" y="700087"/>
                    </a:lnTo>
                    <a:lnTo>
                      <a:pt x="159543" y="528637"/>
                    </a:lnTo>
                    <a:lnTo>
                      <a:pt x="0" y="316706"/>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形状 45">
                <a:extLst>
                  <a:ext uri="{FF2B5EF4-FFF2-40B4-BE49-F238E27FC236}">
                    <a16:creationId xmlns:a16="http://schemas.microsoft.com/office/drawing/2014/main" id="{73864168-5B1C-7B02-198A-2F6342EBBC77}"/>
                  </a:ext>
                </a:extLst>
              </p:cNvPr>
              <p:cNvSpPr/>
              <p:nvPr/>
            </p:nvSpPr>
            <p:spPr>
              <a:xfrm>
                <a:off x="7027069" y="1264444"/>
                <a:ext cx="804862" cy="1100137"/>
              </a:xfrm>
              <a:custGeom>
                <a:avLst/>
                <a:gdLst>
                  <a:gd name="connsiteX0" fmla="*/ 297656 w 804862"/>
                  <a:gd name="connsiteY0" fmla="*/ 88106 h 1100137"/>
                  <a:gd name="connsiteX1" fmla="*/ 500062 w 804862"/>
                  <a:gd name="connsiteY1" fmla="*/ 0 h 1100137"/>
                  <a:gd name="connsiteX2" fmla="*/ 804862 w 804862"/>
                  <a:gd name="connsiteY2" fmla="*/ 69056 h 1100137"/>
                  <a:gd name="connsiteX3" fmla="*/ 802481 w 804862"/>
                  <a:gd name="connsiteY3" fmla="*/ 554831 h 1100137"/>
                  <a:gd name="connsiteX4" fmla="*/ 559594 w 804862"/>
                  <a:gd name="connsiteY4" fmla="*/ 973931 h 1100137"/>
                  <a:gd name="connsiteX5" fmla="*/ 416719 w 804862"/>
                  <a:gd name="connsiteY5" fmla="*/ 1100137 h 1100137"/>
                  <a:gd name="connsiteX6" fmla="*/ 154781 w 804862"/>
                  <a:gd name="connsiteY6" fmla="*/ 1064419 h 1100137"/>
                  <a:gd name="connsiteX7" fmla="*/ 0 w 804862"/>
                  <a:gd name="connsiteY7" fmla="*/ 542925 h 1100137"/>
                  <a:gd name="connsiteX8" fmla="*/ 297656 w 804862"/>
                  <a:gd name="connsiteY8" fmla="*/ 88106 h 110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4862" h="1100137">
                    <a:moveTo>
                      <a:pt x="297656" y="88106"/>
                    </a:moveTo>
                    <a:lnTo>
                      <a:pt x="500062" y="0"/>
                    </a:lnTo>
                    <a:lnTo>
                      <a:pt x="804862" y="69056"/>
                    </a:lnTo>
                    <a:cubicBezTo>
                      <a:pt x="804068" y="230981"/>
                      <a:pt x="803275" y="392906"/>
                      <a:pt x="802481" y="554831"/>
                    </a:cubicBezTo>
                    <a:lnTo>
                      <a:pt x="559594" y="973931"/>
                    </a:lnTo>
                    <a:lnTo>
                      <a:pt x="416719" y="1100137"/>
                    </a:lnTo>
                    <a:lnTo>
                      <a:pt x="154781" y="1064419"/>
                    </a:lnTo>
                    <a:lnTo>
                      <a:pt x="0" y="542925"/>
                    </a:lnTo>
                    <a:lnTo>
                      <a:pt x="297656" y="88106"/>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形状 46">
                <a:extLst>
                  <a:ext uri="{FF2B5EF4-FFF2-40B4-BE49-F238E27FC236}">
                    <a16:creationId xmlns:a16="http://schemas.microsoft.com/office/drawing/2014/main" id="{F7E6FF98-2396-EE69-B15D-07D9B129A459}"/>
                  </a:ext>
                </a:extLst>
              </p:cNvPr>
              <p:cNvSpPr/>
              <p:nvPr/>
            </p:nvSpPr>
            <p:spPr>
              <a:xfrm>
                <a:off x="7458075" y="2247900"/>
                <a:ext cx="747713" cy="431006"/>
              </a:xfrm>
              <a:custGeom>
                <a:avLst/>
                <a:gdLst>
                  <a:gd name="connsiteX0" fmla="*/ 126206 w 747713"/>
                  <a:gd name="connsiteY0" fmla="*/ 0 h 431006"/>
                  <a:gd name="connsiteX1" fmla="*/ 747713 w 747713"/>
                  <a:gd name="connsiteY1" fmla="*/ 276225 h 431006"/>
                  <a:gd name="connsiteX2" fmla="*/ 595313 w 747713"/>
                  <a:gd name="connsiteY2" fmla="*/ 431006 h 431006"/>
                  <a:gd name="connsiteX3" fmla="*/ 28575 w 747713"/>
                  <a:gd name="connsiteY3" fmla="*/ 197644 h 431006"/>
                  <a:gd name="connsiteX4" fmla="*/ 0 w 747713"/>
                  <a:gd name="connsiteY4" fmla="*/ 109538 h 431006"/>
                  <a:gd name="connsiteX5" fmla="*/ 126206 w 747713"/>
                  <a:gd name="connsiteY5" fmla="*/ 0 h 431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7713" h="431006">
                    <a:moveTo>
                      <a:pt x="126206" y="0"/>
                    </a:moveTo>
                    <a:lnTo>
                      <a:pt x="747713" y="276225"/>
                    </a:lnTo>
                    <a:lnTo>
                      <a:pt x="595313" y="431006"/>
                    </a:lnTo>
                    <a:lnTo>
                      <a:pt x="28575" y="197644"/>
                    </a:lnTo>
                    <a:lnTo>
                      <a:pt x="0" y="109538"/>
                    </a:lnTo>
                    <a:lnTo>
                      <a:pt x="126206" y="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形状 47">
                <a:extLst>
                  <a:ext uri="{FF2B5EF4-FFF2-40B4-BE49-F238E27FC236}">
                    <a16:creationId xmlns:a16="http://schemas.microsoft.com/office/drawing/2014/main" id="{2FBE41FE-7469-6711-F086-1021EF77770C}"/>
                  </a:ext>
                </a:extLst>
              </p:cNvPr>
              <p:cNvSpPr/>
              <p:nvPr/>
            </p:nvSpPr>
            <p:spPr>
              <a:xfrm>
                <a:off x="7391400" y="2457450"/>
                <a:ext cx="721519" cy="545306"/>
              </a:xfrm>
              <a:custGeom>
                <a:avLst/>
                <a:gdLst>
                  <a:gd name="connsiteX0" fmla="*/ 83344 w 721519"/>
                  <a:gd name="connsiteY0" fmla="*/ 0 h 545306"/>
                  <a:gd name="connsiteX1" fmla="*/ 0 w 721519"/>
                  <a:gd name="connsiteY1" fmla="*/ 350044 h 545306"/>
                  <a:gd name="connsiteX2" fmla="*/ 721519 w 721519"/>
                  <a:gd name="connsiteY2" fmla="*/ 545306 h 545306"/>
                  <a:gd name="connsiteX3" fmla="*/ 678656 w 721519"/>
                  <a:gd name="connsiteY3" fmla="*/ 228600 h 545306"/>
                  <a:gd name="connsiteX4" fmla="*/ 83344 w 721519"/>
                  <a:gd name="connsiteY4" fmla="*/ 0 h 545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1519" h="545306">
                    <a:moveTo>
                      <a:pt x="83344" y="0"/>
                    </a:moveTo>
                    <a:lnTo>
                      <a:pt x="0" y="350044"/>
                    </a:lnTo>
                    <a:lnTo>
                      <a:pt x="721519" y="545306"/>
                    </a:lnTo>
                    <a:lnTo>
                      <a:pt x="678656" y="228600"/>
                    </a:lnTo>
                    <a:lnTo>
                      <a:pt x="83344" y="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a:extLst>
                  <a:ext uri="{FF2B5EF4-FFF2-40B4-BE49-F238E27FC236}">
                    <a16:creationId xmlns:a16="http://schemas.microsoft.com/office/drawing/2014/main" id="{A01CAA64-85B9-7CA6-915E-4FD5BE6EB76D}"/>
                  </a:ext>
                </a:extLst>
              </p:cNvPr>
              <p:cNvSpPr/>
              <p:nvPr/>
            </p:nvSpPr>
            <p:spPr>
              <a:xfrm>
                <a:off x="7217569" y="2821781"/>
                <a:ext cx="897731" cy="1033463"/>
              </a:xfrm>
              <a:custGeom>
                <a:avLst/>
                <a:gdLst>
                  <a:gd name="connsiteX0" fmla="*/ 176212 w 897731"/>
                  <a:gd name="connsiteY0" fmla="*/ 0 h 1033463"/>
                  <a:gd name="connsiteX1" fmla="*/ 0 w 897731"/>
                  <a:gd name="connsiteY1" fmla="*/ 619125 h 1033463"/>
                  <a:gd name="connsiteX2" fmla="*/ 507206 w 897731"/>
                  <a:gd name="connsiteY2" fmla="*/ 1033463 h 1033463"/>
                  <a:gd name="connsiteX3" fmla="*/ 621506 w 897731"/>
                  <a:gd name="connsiteY3" fmla="*/ 895350 h 1033463"/>
                  <a:gd name="connsiteX4" fmla="*/ 897731 w 897731"/>
                  <a:gd name="connsiteY4" fmla="*/ 195263 h 1033463"/>
                  <a:gd name="connsiteX5" fmla="*/ 176212 w 897731"/>
                  <a:gd name="connsiteY5" fmla="*/ 0 h 103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731" h="1033463">
                    <a:moveTo>
                      <a:pt x="176212" y="0"/>
                    </a:moveTo>
                    <a:lnTo>
                      <a:pt x="0" y="619125"/>
                    </a:lnTo>
                    <a:lnTo>
                      <a:pt x="507206" y="1033463"/>
                    </a:lnTo>
                    <a:lnTo>
                      <a:pt x="621506" y="895350"/>
                    </a:lnTo>
                    <a:lnTo>
                      <a:pt x="897731" y="195263"/>
                    </a:lnTo>
                    <a:lnTo>
                      <a:pt x="176212" y="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a:extLst>
                  <a:ext uri="{FF2B5EF4-FFF2-40B4-BE49-F238E27FC236}">
                    <a16:creationId xmlns:a16="http://schemas.microsoft.com/office/drawing/2014/main" id="{87118801-87FD-DCF9-B508-80AF37855E26}"/>
                  </a:ext>
                </a:extLst>
              </p:cNvPr>
              <p:cNvSpPr/>
              <p:nvPr/>
            </p:nvSpPr>
            <p:spPr>
              <a:xfrm>
                <a:off x="6538913" y="3367088"/>
                <a:ext cx="1181100" cy="812006"/>
              </a:xfrm>
              <a:custGeom>
                <a:avLst/>
                <a:gdLst>
                  <a:gd name="connsiteX0" fmla="*/ 352425 w 1181100"/>
                  <a:gd name="connsiteY0" fmla="*/ 0 h 812006"/>
                  <a:gd name="connsiteX1" fmla="*/ 669131 w 1181100"/>
                  <a:gd name="connsiteY1" fmla="*/ 69056 h 812006"/>
                  <a:gd name="connsiteX2" fmla="*/ 1181100 w 1181100"/>
                  <a:gd name="connsiteY2" fmla="*/ 488156 h 812006"/>
                  <a:gd name="connsiteX3" fmla="*/ 1176337 w 1181100"/>
                  <a:gd name="connsiteY3" fmla="*/ 645318 h 812006"/>
                  <a:gd name="connsiteX4" fmla="*/ 1121568 w 1181100"/>
                  <a:gd name="connsiteY4" fmla="*/ 728662 h 812006"/>
                  <a:gd name="connsiteX5" fmla="*/ 881062 w 1181100"/>
                  <a:gd name="connsiteY5" fmla="*/ 812006 h 812006"/>
                  <a:gd name="connsiteX6" fmla="*/ 185737 w 1181100"/>
                  <a:gd name="connsiteY6" fmla="*/ 773906 h 812006"/>
                  <a:gd name="connsiteX7" fmla="*/ 0 w 1181100"/>
                  <a:gd name="connsiteY7" fmla="*/ 450056 h 812006"/>
                  <a:gd name="connsiteX8" fmla="*/ 352425 w 1181100"/>
                  <a:gd name="connsiteY8" fmla="*/ 0 h 81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81100" h="812006">
                    <a:moveTo>
                      <a:pt x="352425" y="0"/>
                    </a:moveTo>
                    <a:lnTo>
                      <a:pt x="669131" y="69056"/>
                    </a:lnTo>
                    <a:lnTo>
                      <a:pt x="1181100" y="488156"/>
                    </a:lnTo>
                    <a:lnTo>
                      <a:pt x="1176337" y="645318"/>
                    </a:lnTo>
                    <a:lnTo>
                      <a:pt x="1121568" y="728662"/>
                    </a:lnTo>
                    <a:lnTo>
                      <a:pt x="881062" y="812006"/>
                    </a:lnTo>
                    <a:lnTo>
                      <a:pt x="185737" y="773906"/>
                    </a:lnTo>
                    <a:lnTo>
                      <a:pt x="0" y="450056"/>
                    </a:lnTo>
                    <a:lnTo>
                      <a:pt x="352425" y="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a:extLst>
                  <a:ext uri="{FF2B5EF4-FFF2-40B4-BE49-F238E27FC236}">
                    <a16:creationId xmlns:a16="http://schemas.microsoft.com/office/drawing/2014/main" id="{175C7BF0-F0E5-C442-74C4-60A7B5613579}"/>
                  </a:ext>
                </a:extLst>
              </p:cNvPr>
              <p:cNvSpPr/>
              <p:nvPr/>
            </p:nvSpPr>
            <p:spPr>
              <a:xfrm>
                <a:off x="6300788" y="4148138"/>
                <a:ext cx="1123950" cy="511968"/>
              </a:xfrm>
              <a:custGeom>
                <a:avLst/>
                <a:gdLst>
                  <a:gd name="connsiteX0" fmla="*/ 297656 w 1123950"/>
                  <a:gd name="connsiteY0" fmla="*/ 61912 h 511968"/>
                  <a:gd name="connsiteX1" fmla="*/ 435768 w 1123950"/>
                  <a:gd name="connsiteY1" fmla="*/ 0 h 511968"/>
                  <a:gd name="connsiteX2" fmla="*/ 1123950 w 1123950"/>
                  <a:gd name="connsiteY2" fmla="*/ 33337 h 511968"/>
                  <a:gd name="connsiteX3" fmla="*/ 888206 w 1123950"/>
                  <a:gd name="connsiteY3" fmla="*/ 364331 h 511968"/>
                  <a:gd name="connsiteX4" fmla="*/ 397668 w 1123950"/>
                  <a:gd name="connsiteY4" fmla="*/ 511968 h 511968"/>
                  <a:gd name="connsiteX5" fmla="*/ 0 w 1123950"/>
                  <a:gd name="connsiteY5" fmla="*/ 450056 h 511968"/>
                  <a:gd name="connsiteX6" fmla="*/ 297656 w 1123950"/>
                  <a:gd name="connsiteY6" fmla="*/ 61912 h 51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3950" h="511968">
                    <a:moveTo>
                      <a:pt x="297656" y="61912"/>
                    </a:moveTo>
                    <a:lnTo>
                      <a:pt x="435768" y="0"/>
                    </a:lnTo>
                    <a:lnTo>
                      <a:pt x="1123950" y="33337"/>
                    </a:lnTo>
                    <a:lnTo>
                      <a:pt x="888206" y="364331"/>
                    </a:lnTo>
                    <a:lnTo>
                      <a:pt x="397668" y="511968"/>
                    </a:lnTo>
                    <a:lnTo>
                      <a:pt x="0" y="450056"/>
                    </a:lnTo>
                    <a:lnTo>
                      <a:pt x="297656" y="61912"/>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a:extLst>
                  <a:ext uri="{FF2B5EF4-FFF2-40B4-BE49-F238E27FC236}">
                    <a16:creationId xmlns:a16="http://schemas.microsoft.com/office/drawing/2014/main" id="{44071ADC-3599-E850-02EB-4441E4AEAF99}"/>
                  </a:ext>
                </a:extLst>
              </p:cNvPr>
              <p:cNvSpPr/>
              <p:nvPr/>
            </p:nvSpPr>
            <p:spPr>
              <a:xfrm>
                <a:off x="5803106" y="4602956"/>
                <a:ext cx="981075" cy="731044"/>
              </a:xfrm>
              <a:custGeom>
                <a:avLst/>
                <a:gdLst>
                  <a:gd name="connsiteX0" fmla="*/ 0 w 981075"/>
                  <a:gd name="connsiteY0" fmla="*/ 357188 h 731044"/>
                  <a:gd name="connsiteX1" fmla="*/ 502444 w 981075"/>
                  <a:gd name="connsiteY1" fmla="*/ 0 h 731044"/>
                  <a:gd name="connsiteX2" fmla="*/ 921544 w 981075"/>
                  <a:gd name="connsiteY2" fmla="*/ 57150 h 731044"/>
                  <a:gd name="connsiteX3" fmla="*/ 981075 w 981075"/>
                  <a:gd name="connsiteY3" fmla="*/ 509588 h 731044"/>
                  <a:gd name="connsiteX4" fmla="*/ 335757 w 981075"/>
                  <a:gd name="connsiteY4" fmla="*/ 731044 h 731044"/>
                  <a:gd name="connsiteX5" fmla="*/ 0 w 981075"/>
                  <a:gd name="connsiteY5" fmla="*/ 357188 h 7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075" h="731044">
                    <a:moveTo>
                      <a:pt x="0" y="357188"/>
                    </a:moveTo>
                    <a:lnTo>
                      <a:pt x="502444" y="0"/>
                    </a:lnTo>
                    <a:lnTo>
                      <a:pt x="921544" y="57150"/>
                    </a:lnTo>
                    <a:lnTo>
                      <a:pt x="981075" y="509588"/>
                    </a:lnTo>
                    <a:lnTo>
                      <a:pt x="335757" y="731044"/>
                    </a:lnTo>
                    <a:lnTo>
                      <a:pt x="0" y="357188"/>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a:extLst>
                  <a:ext uri="{FF2B5EF4-FFF2-40B4-BE49-F238E27FC236}">
                    <a16:creationId xmlns:a16="http://schemas.microsoft.com/office/drawing/2014/main" id="{86CEEF19-BCD7-26CA-6EEA-7BC2E5DC5759}"/>
                  </a:ext>
                </a:extLst>
              </p:cNvPr>
              <p:cNvSpPr/>
              <p:nvPr/>
            </p:nvSpPr>
            <p:spPr>
              <a:xfrm>
                <a:off x="4964906" y="4957763"/>
                <a:ext cx="1247775" cy="1624012"/>
              </a:xfrm>
              <a:custGeom>
                <a:avLst/>
                <a:gdLst>
                  <a:gd name="connsiteX0" fmla="*/ 628650 w 1247775"/>
                  <a:gd name="connsiteY0" fmla="*/ 0 h 1624012"/>
                  <a:gd name="connsiteX1" fmla="*/ 826294 w 1247775"/>
                  <a:gd name="connsiteY1" fmla="*/ 0 h 1624012"/>
                  <a:gd name="connsiteX2" fmla="*/ 1193007 w 1247775"/>
                  <a:gd name="connsiteY2" fmla="*/ 383381 h 1624012"/>
                  <a:gd name="connsiteX3" fmla="*/ 1247775 w 1247775"/>
                  <a:gd name="connsiteY3" fmla="*/ 802481 h 1624012"/>
                  <a:gd name="connsiteX4" fmla="*/ 847725 w 1247775"/>
                  <a:gd name="connsiteY4" fmla="*/ 1624012 h 1624012"/>
                  <a:gd name="connsiteX5" fmla="*/ 0 w 1247775"/>
                  <a:gd name="connsiteY5" fmla="*/ 652462 h 1624012"/>
                  <a:gd name="connsiteX6" fmla="*/ 628650 w 1247775"/>
                  <a:gd name="connsiteY6" fmla="*/ 0 h 1624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775" h="1624012">
                    <a:moveTo>
                      <a:pt x="628650" y="0"/>
                    </a:moveTo>
                    <a:lnTo>
                      <a:pt x="826294" y="0"/>
                    </a:lnTo>
                    <a:lnTo>
                      <a:pt x="1193007" y="383381"/>
                    </a:lnTo>
                    <a:lnTo>
                      <a:pt x="1247775" y="802481"/>
                    </a:lnTo>
                    <a:lnTo>
                      <a:pt x="847725" y="1624012"/>
                    </a:lnTo>
                    <a:lnTo>
                      <a:pt x="0" y="652462"/>
                    </a:lnTo>
                    <a:lnTo>
                      <a:pt x="628650" y="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a:extLst>
                  <a:ext uri="{FF2B5EF4-FFF2-40B4-BE49-F238E27FC236}">
                    <a16:creationId xmlns:a16="http://schemas.microsoft.com/office/drawing/2014/main" id="{A9A175FB-4CEC-11C0-5DBE-0861532DCC91}"/>
                  </a:ext>
                </a:extLst>
              </p:cNvPr>
              <p:cNvSpPr/>
              <p:nvPr/>
            </p:nvSpPr>
            <p:spPr>
              <a:xfrm>
                <a:off x="4836319" y="4912519"/>
                <a:ext cx="750094" cy="707231"/>
              </a:xfrm>
              <a:custGeom>
                <a:avLst/>
                <a:gdLst>
                  <a:gd name="connsiteX0" fmla="*/ 0 w 750094"/>
                  <a:gd name="connsiteY0" fmla="*/ 16669 h 707231"/>
                  <a:gd name="connsiteX1" fmla="*/ 621506 w 750094"/>
                  <a:gd name="connsiteY1" fmla="*/ 0 h 707231"/>
                  <a:gd name="connsiteX2" fmla="*/ 750094 w 750094"/>
                  <a:gd name="connsiteY2" fmla="*/ 45244 h 707231"/>
                  <a:gd name="connsiteX3" fmla="*/ 102394 w 750094"/>
                  <a:gd name="connsiteY3" fmla="*/ 707231 h 707231"/>
                  <a:gd name="connsiteX4" fmla="*/ 16669 w 750094"/>
                  <a:gd name="connsiteY4" fmla="*/ 395287 h 707231"/>
                  <a:gd name="connsiteX5" fmla="*/ 0 w 750094"/>
                  <a:gd name="connsiteY5" fmla="*/ 16669 h 70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0094" h="707231">
                    <a:moveTo>
                      <a:pt x="0" y="16669"/>
                    </a:moveTo>
                    <a:lnTo>
                      <a:pt x="621506" y="0"/>
                    </a:lnTo>
                    <a:lnTo>
                      <a:pt x="750094" y="45244"/>
                    </a:lnTo>
                    <a:lnTo>
                      <a:pt x="102394" y="707231"/>
                    </a:lnTo>
                    <a:lnTo>
                      <a:pt x="16669" y="395287"/>
                    </a:lnTo>
                    <a:lnTo>
                      <a:pt x="0" y="16669"/>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形状 54">
                <a:extLst>
                  <a:ext uri="{FF2B5EF4-FFF2-40B4-BE49-F238E27FC236}">
                    <a16:creationId xmlns:a16="http://schemas.microsoft.com/office/drawing/2014/main" id="{876514F4-0A4A-6DCC-4DA8-4C25841725DC}"/>
                  </a:ext>
                </a:extLst>
              </p:cNvPr>
              <p:cNvSpPr/>
              <p:nvPr/>
            </p:nvSpPr>
            <p:spPr>
              <a:xfrm>
                <a:off x="4291013" y="4907756"/>
                <a:ext cx="559593" cy="533400"/>
              </a:xfrm>
              <a:custGeom>
                <a:avLst/>
                <a:gdLst>
                  <a:gd name="connsiteX0" fmla="*/ 185737 w 559593"/>
                  <a:gd name="connsiteY0" fmla="*/ 0 h 533400"/>
                  <a:gd name="connsiteX1" fmla="*/ 526256 w 559593"/>
                  <a:gd name="connsiteY1" fmla="*/ 21432 h 533400"/>
                  <a:gd name="connsiteX2" fmla="*/ 559593 w 559593"/>
                  <a:gd name="connsiteY2" fmla="*/ 407194 h 533400"/>
                  <a:gd name="connsiteX3" fmla="*/ 64293 w 559593"/>
                  <a:gd name="connsiteY3" fmla="*/ 533400 h 533400"/>
                  <a:gd name="connsiteX4" fmla="*/ 21431 w 559593"/>
                  <a:gd name="connsiteY4" fmla="*/ 497682 h 533400"/>
                  <a:gd name="connsiteX5" fmla="*/ 0 w 559593"/>
                  <a:gd name="connsiteY5" fmla="*/ 288132 h 533400"/>
                  <a:gd name="connsiteX6" fmla="*/ 50006 w 559593"/>
                  <a:gd name="connsiteY6" fmla="*/ 69057 h 533400"/>
                  <a:gd name="connsiteX7" fmla="*/ 107156 w 559593"/>
                  <a:gd name="connsiteY7" fmla="*/ 19050 h 533400"/>
                  <a:gd name="connsiteX8" fmla="*/ 185737 w 559593"/>
                  <a:gd name="connsiteY8" fmla="*/ 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9593" h="533400">
                    <a:moveTo>
                      <a:pt x="185737" y="0"/>
                    </a:moveTo>
                    <a:lnTo>
                      <a:pt x="526256" y="21432"/>
                    </a:lnTo>
                    <a:lnTo>
                      <a:pt x="559593" y="407194"/>
                    </a:lnTo>
                    <a:lnTo>
                      <a:pt x="64293" y="533400"/>
                    </a:lnTo>
                    <a:lnTo>
                      <a:pt x="21431" y="497682"/>
                    </a:lnTo>
                    <a:lnTo>
                      <a:pt x="0" y="288132"/>
                    </a:lnTo>
                    <a:lnTo>
                      <a:pt x="50006" y="69057"/>
                    </a:lnTo>
                    <a:lnTo>
                      <a:pt x="107156" y="19050"/>
                    </a:lnTo>
                    <a:lnTo>
                      <a:pt x="185737" y="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任意多边形: 形状 55">
                <a:extLst>
                  <a:ext uri="{FF2B5EF4-FFF2-40B4-BE49-F238E27FC236}">
                    <a16:creationId xmlns:a16="http://schemas.microsoft.com/office/drawing/2014/main" id="{37854803-4FB3-2B17-763C-BE1432329B32}"/>
                  </a:ext>
                </a:extLst>
              </p:cNvPr>
              <p:cNvSpPr/>
              <p:nvPr/>
            </p:nvSpPr>
            <p:spPr>
              <a:xfrm>
                <a:off x="3393281" y="4314825"/>
                <a:ext cx="1012032" cy="669131"/>
              </a:xfrm>
              <a:custGeom>
                <a:avLst/>
                <a:gdLst>
                  <a:gd name="connsiteX0" fmla="*/ 292894 w 1012032"/>
                  <a:gd name="connsiteY0" fmla="*/ 0 h 669131"/>
                  <a:gd name="connsiteX1" fmla="*/ 631032 w 1012032"/>
                  <a:gd name="connsiteY1" fmla="*/ 95250 h 669131"/>
                  <a:gd name="connsiteX2" fmla="*/ 1012032 w 1012032"/>
                  <a:gd name="connsiteY2" fmla="*/ 611981 h 669131"/>
                  <a:gd name="connsiteX3" fmla="*/ 933450 w 1012032"/>
                  <a:gd name="connsiteY3" fmla="*/ 669131 h 669131"/>
                  <a:gd name="connsiteX4" fmla="*/ 328613 w 1012032"/>
                  <a:gd name="connsiteY4" fmla="*/ 604838 h 669131"/>
                  <a:gd name="connsiteX5" fmla="*/ 0 w 1012032"/>
                  <a:gd name="connsiteY5" fmla="*/ 311944 h 669131"/>
                  <a:gd name="connsiteX6" fmla="*/ 47625 w 1012032"/>
                  <a:gd name="connsiteY6" fmla="*/ 221456 h 669131"/>
                  <a:gd name="connsiteX7" fmla="*/ 292894 w 1012032"/>
                  <a:gd name="connsiteY7" fmla="*/ 0 h 66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2032" h="669131">
                    <a:moveTo>
                      <a:pt x="292894" y="0"/>
                    </a:moveTo>
                    <a:lnTo>
                      <a:pt x="631032" y="95250"/>
                    </a:lnTo>
                    <a:lnTo>
                      <a:pt x="1012032" y="611981"/>
                    </a:lnTo>
                    <a:lnTo>
                      <a:pt x="933450" y="669131"/>
                    </a:lnTo>
                    <a:lnTo>
                      <a:pt x="328613" y="604838"/>
                    </a:lnTo>
                    <a:lnTo>
                      <a:pt x="0" y="311944"/>
                    </a:lnTo>
                    <a:lnTo>
                      <a:pt x="47625" y="221456"/>
                    </a:lnTo>
                    <a:lnTo>
                      <a:pt x="292894" y="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任意多边形: 形状 56">
                <a:extLst>
                  <a:ext uri="{FF2B5EF4-FFF2-40B4-BE49-F238E27FC236}">
                    <a16:creationId xmlns:a16="http://schemas.microsoft.com/office/drawing/2014/main" id="{638C9A5B-8A68-E66A-C4FD-3F57CD10571A}"/>
                  </a:ext>
                </a:extLst>
              </p:cNvPr>
              <p:cNvSpPr/>
              <p:nvPr/>
            </p:nvSpPr>
            <p:spPr>
              <a:xfrm>
                <a:off x="3636169" y="3833813"/>
                <a:ext cx="769144" cy="571500"/>
              </a:xfrm>
              <a:custGeom>
                <a:avLst/>
                <a:gdLst>
                  <a:gd name="connsiteX0" fmla="*/ 0 w 769144"/>
                  <a:gd name="connsiteY0" fmla="*/ 11906 h 571500"/>
                  <a:gd name="connsiteX1" fmla="*/ 390525 w 769144"/>
                  <a:gd name="connsiteY1" fmla="*/ 0 h 571500"/>
                  <a:gd name="connsiteX2" fmla="*/ 676275 w 769144"/>
                  <a:gd name="connsiteY2" fmla="*/ 226218 h 571500"/>
                  <a:gd name="connsiteX3" fmla="*/ 769144 w 769144"/>
                  <a:gd name="connsiteY3" fmla="*/ 359568 h 571500"/>
                  <a:gd name="connsiteX4" fmla="*/ 395287 w 769144"/>
                  <a:gd name="connsiteY4" fmla="*/ 571500 h 571500"/>
                  <a:gd name="connsiteX5" fmla="*/ 54769 w 769144"/>
                  <a:gd name="connsiteY5" fmla="*/ 476250 h 571500"/>
                  <a:gd name="connsiteX6" fmla="*/ 0 w 769144"/>
                  <a:gd name="connsiteY6" fmla="*/ 11906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9144" h="571500">
                    <a:moveTo>
                      <a:pt x="0" y="11906"/>
                    </a:moveTo>
                    <a:lnTo>
                      <a:pt x="390525" y="0"/>
                    </a:lnTo>
                    <a:lnTo>
                      <a:pt x="676275" y="226218"/>
                    </a:lnTo>
                    <a:lnTo>
                      <a:pt x="769144" y="359568"/>
                    </a:lnTo>
                    <a:lnTo>
                      <a:pt x="395287" y="571500"/>
                    </a:lnTo>
                    <a:lnTo>
                      <a:pt x="54769" y="476250"/>
                    </a:lnTo>
                    <a:lnTo>
                      <a:pt x="0" y="11906"/>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a:extLst>
                  <a:ext uri="{FF2B5EF4-FFF2-40B4-BE49-F238E27FC236}">
                    <a16:creationId xmlns:a16="http://schemas.microsoft.com/office/drawing/2014/main" id="{CC4BF512-DFB9-8BAF-E000-51F60466E8DA}"/>
                  </a:ext>
                </a:extLst>
              </p:cNvPr>
              <p:cNvSpPr/>
              <p:nvPr/>
            </p:nvSpPr>
            <p:spPr>
              <a:xfrm>
                <a:off x="2643188" y="3509963"/>
                <a:ext cx="969168" cy="466725"/>
              </a:xfrm>
              <a:custGeom>
                <a:avLst/>
                <a:gdLst>
                  <a:gd name="connsiteX0" fmla="*/ 0 w 969168"/>
                  <a:gd name="connsiteY0" fmla="*/ 226218 h 466725"/>
                  <a:gd name="connsiteX1" fmla="*/ 864393 w 969168"/>
                  <a:gd name="connsiteY1" fmla="*/ 0 h 466725"/>
                  <a:gd name="connsiteX2" fmla="*/ 969168 w 969168"/>
                  <a:gd name="connsiteY2" fmla="*/ 333375 h 466725"/>
                  <a:gd name="connsiteX3" fmla="*/ 459581 w 969168"/>
                  <a:gd name="connsiteY3" fmla="*/ 466725 h 466725"/>
                  <a:gd name="connsiteX4" fmla="*/ 0 w 969168"/>
                  <a:gd name="connsiteY4" fmla="*/ 226218 h 466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168" h="466725">
                    <a:moveTo>
                      <a:pt x="0" y="226218"/>
                    </a:moveTo>
                    <a:lnTo>
                      <a:pt x="864393" y="0"/>
                    </a:lnTo>
                    <a:lnTo>
                      <a:pt x="969168" y="333375"/>
                    </a:lnTo>
                    <a:lnTo>
                      <a:pt x="459581" y="466725"/>
                    </a:lnTo>
                    <a:lnTo>
                      <a:pt x="0" y="226218"/>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形状 58">
                <a:extLst>
                  <a:ext uri="{FF2B5EF4-FFF2-40B4-BE49-F238E27FC236}">
                    <a16:creationId xmlns:a16="http://schemas.microsoft.com/office/drawing/2014/main" id="{7712095D-5B31-91E7-0603-B66181CDB700}"/>
                  </a:ext>
                </a:extLst>
              </p:cNvPr>
              <p:cNvSpPr/>
              <p:nvPr/>
            </p:nvSpPr>
            <p:spPr>
              <a:xfrm>
                <a:off x="2962275" y="3850481"/>
                <a:ext cx="731044" cy="678657"/>
              </a:xfrm>
              <a:custGeom>
                <a:avLst/>
                <a:gdLst>
                  <a:gd name="connsiteX0" fmla="*/ 169069 w 731044"/>
                  <a:gd name="connsiteY0" fmla="*/ 123825 h 678657"/>
                  <a:gd name="connsiteX1" fmla="*/ 0 w 731044"/>
                  <a:gd name="connsiteY1" fmla="*/ 373857 h 678657"/>
                  <a:gd name="connsiteX2" fmla="*/ 476250 w 731044"/>
                  <a:gd name="connsiteY2" fmla="*/ 678657 h 678657"/>
                  <a:gd name="connsiteX3" fmla="*/ 731044 w 731044"/>
                  <a:gd name="connsiteY3" fmla="*/ 452438 h 678657"/>
                  <a:gd name="connsiteX4" fmla="*/ 654844 w 731044"/>
                  <a:gd name="connsiteY4" fmla="*/ 0 h 678657"/>
                  <a:gd name="connsiteX5" fmla="*/ 169069 w 731044"/>
                  <a:gd name="connsiteY5" fmla="*/ 123825 h 678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044" h="678657">
                    <a:moveTo>
                      <a:pt x="169069" y="123825"/>
                    </a:moveTo>
                    <a:lnTo>
                      <a:pt x="0" y="373857"/>
                    </a:lnTo>
                    <a:lnTo>
                      <a:pt x="476250" y="678657"/>
                    </a:lnTo>
                    <a:lnTo>
                      <a:pt x="731044" y="452438"/>
                    </a:lnTo>
                    <a:lnTo>
                      <a:pt x="654844" y="0"/>
                    </a:lnTo>
                    <a:lnTo>
                      <a:pt x="169069" y="123825"/>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a:extLst>
                  <a:ext uri="{FF2B5EF4-FFF2-40B4-BE49-F238E27FC236}">
                    <a16:creationId xmlns:a16="http://schemas.microsoft.com/office/drawing/2014/main" id="{31A98EAC-30C0-C8DA-C643-6A8E51243B76}"/>
                  </a:ext>
                </a:extLst>
              </p:cNvPr>
              <p:cNvSpPr/>
              <p:nvPr/>
            </p:nvSpPr>
            <p:spPr>
              <a:xfrm>
                <a:off x="2219325" y="3195638"/>
                <a:ext cx="1304925" cy="538162"/>
              </a:xfrm>
              <a:custGeom>
                <a:avLst/>
                <a:gdLst>
                  <a:gd name="connsiteX0" fmla="*/ 1059656 w 1304925"/>
                  <a:gd name="connsiteY0" fmla="*/ 47625 h 538162"/>
                  <a:gd name="connsiteX1" fmla="*/ 0 w 1304925"/>
                  <a:gd name="connsiteY1" fmla="*/ 0 h 538162"/>
                  <a:gd name="connsiteX2" fmla="*/ 207169 w 1304925"/>
                  <a:gd name="connsiteY2" fmla="*/ 466725 h 538162"/>
                  <a:gd name="connsiteX3" fmla="*/ 290513 w 1304925"/>
                  <a:gd name="connsiteY3" fmla="*/ 531018 h 538162"/>
                  <a:gd name="connsiteX4" fmla="*/ 416719 w 1304925"/>
                  <a:gd name="connsiteY4" fmla="*/ 538162 h 538162"/>
                  <a:gd name="connsiteX5" fmla="*/ 1304925 w 1304925"/>
                  <a:gd name="connsiteY5" fmla="*/ 297656 h 538162"/>
                  <a:gd name="connsiteX6" fmla="*/ 1059656 w 1304925"/>
                  <a:gd name="connsiteY6" fmla="*/ 47625 h 53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4925" h="538162">
                    <a:moveTo>
                      <a:pt x="1059656" y="47625"/>
                    </a:moveTo>
                    <a:lnTo>
                      <a:pt x="0" y="0"/>
                    </a:lnTo>
                    <a:lnTo>
                      <a:pt x="207169" y="466725"/>
                    </a:lnTo>
                    <a:lnTo>
                      <a:pt x="290513" y="531018"/>
                    </a:lnTo>
                    <a:lnTo>
                      <a:pt x="416719" y="538162"/>
                    </a:lnTo>
                    <a:lnTo>
                      <a:pt x="1304925" y="297656"/>
                    </a:lnTo>
                    <a:lnTo>
                      <a:pt x="1059656" y="47625"/>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a:extLst>
                  <a:ext uri="{FF2B5EF4-FFF2-40B4-BE49-F238E27FC236}">
                    <a16:creationId xmlns:a16="http://schemas.microsoft.com/office/drawing/2014/main" id="{D43841D3-AEE0-9C74-504C-A3DEF9CA696E}"/>
                  </a:ext>
                </a:extLst>
              </p:cNvPr>
              <p:cNvSpPr/>
              <p:nvPr/>
            </p:nvSpPr>
            <p:spPr>
              <a:xfrm>
                <a:off x="2009775" y="2612231"/>
                <a:ext cx="1423988" cy="642938"/>
              </a:xfrm>
              <a:custGeom>
                <a:avLst/>
                <a:gdLst>
                  <a:gd name="connsiteX0" fmla="*/ 326231 w 1423988"/>
                  <a:gd name="connsiteY0" fmla="*/ 54769 h 642938"/>
                  <a:gd name="connsiteX1" fmla="*/ 1423988 w 1423988"/>
                  <a:gd name="connsiteY1" fmla="*/ 0 h 642938"/>
                  <a:gd name="connsiteX2" fmla="*/ 1245394 w 1423988"/>
                  <a:gd name="connsiteY2" fmla="*/ 642938 h 642938"/>
                  <a:gd name="connsiteX3" fmla="*/ 197644 w 1423988"/>
                  <a:gd name="connsiteY3" fmla="*/ 573882 h 642938"/>
                  <a:gd name="connsiteX4" fmla="*/ 0 w 1423988"/>
                  <a:gd name="connsiteY4" fmla="*/ 411957 h 642938"/>
                  <a:gd name="connsiteX5" fmla="*/ 326231 w 1423988"/>
                  <a:gd name="connsiteY5" fmla="*/ 54769 h 642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988" h="642938">
                    <a:moveTo>
                      <a:pt x="326231" y="54769"/>
                    </a:moveTo>
                    <a:lnTo>
                      <a:pt x="1423988" y="0"/>
                    </a:lnTo>
                    <a:lnTo>
                      <a:pt x="1245394" y="642938"/>
                    </a:lnTo>
                    <a:lnTo>
                      <a:pt x="197644" y="573882"/>
                    </a:lnTo>
                    <a:lnTo>
                      <a:pt x="0" y="411957"/>
                    </a:lnTo>
                    <a:lnTo>
                      <a:pt x="326231" y="54769"/>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62">
                <a:extLst>
                  <a:ext uri="{FF2B5EF4-FFF2-40B4-BE49-F238E27FC236}">
                    <a16:creationId xmlns:a16="http://schemas.microsoft.com/office/drawing/2014/main" id="{F51C8811-66AE-2930-7E91-D881378D3411}"/>
                  </a:ext>
                </a:extLst>
              </p:cNvPr>
              <p:cNvSpPr/>
              <p:nvPr/>
            </p:nvSpPr>
            <p:spPr>
              <a:xfrm>
                <a:off x="2340769" y="1521619"/>
                <a:ext cx="1319212" cy="1150144"/>
              </a:xfrm>
              <a:custGeom>
                <a:avLst/>
                <a:gdLst>
                  <a:gd name="connsiteX0" fmla="*/ 159544 w 1319212"/>
                  <a:gd name="connsiteY0" fmla="*/ 0 h 1150144"/>
                  <a:gd name="connsiteX1" fmla="*/ 721519 w 1319212"/>
                  <a:gd name="connsiteY1" fmla="*/ 135731 h 1150144"/>
                  <a:gd name="connsiteX2" fmla="*/ 1319212 w 1319212"/>
                  <a:gd name="connsiteY2" fmla="*/ 731044 h 1150144"/>
                  <a:gd name="connsiteX3" fmla="*/ 1316831 w 1319212"/>
                  <a:gd name="connsiteY3" fmla="*/ 947737 h 1150144"/>
                  <a:gd name="connsiteX4" fmla="*/ 1092994 w 1319212"/>
                  <a:gd name="connsiteY4" fmla="*/ 1095375 h 1150144"/>
                  <a:gd name="connsiteX5" fmla="*/ 0 w 1319212"/>
                  <a:gd name="connsiteY5" fmla="*/ 1150144 h 1150144"/>
                  <a:gd name="connsiteX6" fmla="*/ 159544 w 1319212"/>
                  <a:gd name="connsiteY6" fmla="*/ 0 h 115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9212" h="1150144">
                    <a:moveTo>
                      <a:pt x="159544" y="0"/>
                    </a:moveTo>
                    <a:lnTo>
                      <a:pt x="721519" y="135731"/>
                    </a:lnTo>
                    <a:lnTo>
                      <a:pt x="1319212" y="731044"/>
                    </a:lnTo>
                    <a:cubicBezTo>
                      <a:pt x="1318418" y="803275"/>
                      <a:pt x="1317625" y="875506"/>
                      <a:pt x="1316831" y="947737"/>
                    </a:cubicBezTo>
                    <a:lnTo>
                      <a:pt x="1092994" y="1095375"/>
                    </a:lnTo>
                    <a:lnTo>
                      <a:pt x="0" y="1150144"/>
                    </a:lnTo>
                    <a:lnTo>
                      <a:pt x="159544" y="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8" name="任意多边形: 形状 447">
                <a:extLst>
                  <a:ext uri="{FF2B5EF4-FFF2-40B4-BE49-F238E27FC236}">
                    <a16:creationId xmlns:a16="http://schemas.microsoft.com/office/drawing/2014/main" id="{3458CD52-E93D-3C81-1310-24B9164F7DF9}"/>
                  </a:ext>
                </a:extLst>
              </p:cNvPr>
              <p:cNvSpPr/>
              <p:nvPr/>
            </p:nvSpPr>
            <p:spPr>
              <a:xfrm>
                <a:off x="3050381" y="1264444"/>
                <a:ext cx="1524000" cy="983456"/>
              </a:xfrm>
              <a:custGeom>
                <a:avLst/>
                <a:gdLst>
                  <a:gd name="connsiteX0" fmla="*/ 0 w 1524000"/>
                  <a:gd name="connsiteY0" fmla="*/ 381000 h 983456"/>
                  <a:gd name="connsiteX1" fmla="*/ 230982 w 1524000"/>
                  <a:gd name="connsiteY1" fmla="*/ 278606 h 983456"/>
                  <a:gd name="connsiteX2" fmla="*/ 1223963 w 1524000"/>
                  <a:gd name="connsiteY2" fmla="*/ 0 h 983456"/>
                  <a:gd name="connsiteX3" fmla="*/ 1524000 w 1524000"/>
                  <a:gd name="connsiteY3" fmla="*/ 440531 h 983456"/>
                  <a:gd name="connsiteX4" fmla="*/ 1288257 w 1524000"/>
                  <a:gd name="connsiteY4" fmla="*/ 669131 h 983456"/>
                  <a:gd name="connsiteX5" fmla="*/ 597694 w 1524000"/>
                  <a:gd name="connsiteY5" fmla="*/ 983456 h 983456"/>
                  <a:gd name="connsiteX6" fmla="*/ 0 w 1524000"/>
                  <a:gd name="connsiteY6" fmla="*/ 381000 h 983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4000" h="983456">
                    <a:moveTo>
                      <a:pt x="0" y="381000"/>
                    </a:moveTo>
                    <a:lnTo>
                      <a:pt x="230982" y="278606"/>
                    </a:lnTo>
                    <a:lnTo>
                      <a:pt x="1223963" y="0"/>
                    </a:lnTo>
                    <a:lnTo>
                      <a:pt x="1524000" y="440531"/>
                    </a:lnTo>
                    <a:lnTo>
                      <a:pt x="1288257" y="669131"/>
                    </a:lnTo>
                    <a:lnTo>
                      <a:pt x="597694" y="983456"/>
                    </a:lnTo>
                    <a:lnTo>
                      <a:pt x="0" y="381000"/>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9" name="任意多边形: 形状 448">
                <a:extLst>
                  <a:ext uri="{FF2B5EF4-FFF2-40B4-BE49-F238E27FC236}">
                    <a16:creationId xmlns:a16="http://schemas.microsoft.com/office/drawing/2014/main" id="{1B0A6A18-3F86-DCCE-3B35-4291FEF0A9CB}"/>
                  </a:ext>
                </a:extLst>
              </p:cNvPr>
              <p:cNvSpPr/>
              <p:nvPr/>
            </p:nvSpPr>
            <p:spPr>
              <a:xfrm>
                <a:off x="4276725" y="471488"/>
                <a:ext cx="1316831" cy="1273968"/>
              </a:xfrm>
              <a:custGeom>
                <a:avLst/>
                <a:gdLst>
                  <a:gd name="connsiteX0" fmla="*/ 0 w 1316831"/>
                  <a:gd name="connsiteY0" fmla="*/ 785812 h 1273968"/>
                  <a:gd name="connsiteX1" fmla="*/ 85725 w 1316831"/>
                  <a:gd name="connsiteY1" fmla="*/ 366712 h 1273968"/>
                  <a:gd name="connsiteX2" fmla="*/ 426244 w 1316831"/>
                  <a:gd name="connsiteY2" fmla="*/ 0 h 1273968"/>
                  <a:gd name="connsiteX3" fmla="*/ 1316831 w 1316831"/>
                  <a:gd name="connsiteY3" fmla="*/ 576262 h 1273968"/>
                  <a:gd name="connsiteX4" fmla="*/ 659606 w 1316831"/>
                  <a:gd name="connsiteY4" fmla="*/ 1273968 h 1273968"/>
                  <a:gd name="connsiteX5" fmla="*/ 302419 w 1316831"/>
                  <a:gd name="connsiteY5" fmla="*/ 1226343 h 1273968"/>
                  <a:gd name="connsiteX6" fmla="*/ 0 w 1316831"/>
                  <a:gd name="connsiteY6" fmla="*/ 785812 h 127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6831" h="1273968">
                    <a:moveTo>
                      <a:pt x="0" y="785812"/>
                    </a:moveTo>
                    <a:lnTo>
                      <a:pt x="85725" y="366712"/>
                    </a:lnTo>
                    <a:lnTo>
                      <a:pt x="426244" y="0"/>
                    </a:lnTo>
                    <a:lnTo>
                      <a:pt x="1316831" y="576262"/>
                    </a:lnTo>
                    <a:lnTo>
                      <a:pt x="659606" y="1273968"/>
                    </a:lnTo>
                    <a:lnTo>
                      <a:pt x="302419" y="1226343"/>
                    </a:lnTo>
                    <a:lnTo>
                      <a:pt x="0" y="785812"/>
                    </a:lnTo>
                    <a:close/>
                  </a:path>
                </a:pathLst>
              </a:cu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5" name="直接连接符 14">
              <a:extLst>
                <a:ext uri="{FF2B5EF4-FFF2-40B4-BE49-F238E27FC236}">
                  <a16:creationId xmlns:a16="http://schemas.microsoft.com/office/drawing/2014/main" id="{B99D050E-8DDC-EEE6-2D1D-CACD0D571566}"/>
                </a:ext>
              </a:extLst>
            </p:cNvPr>
            <p:cNvCxnSpPr>
              <a:cxnSpLocks/>
            </p:cNvCxnSpPr>
            <p:nvPr/>
          </p:nvCxnSpPr>
          <p:spPr>
            <a:xfrm>
              <a:off x="5226050" y="3086100"/>
              <a:ext cx="1479550" cy="1443038"/>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直接连接符 18">
              <a:extLst>
                <a:ext uri="{FF2B5EF4-FFF2-40B4-BE49-F238E27FC236}">
                  <a16:creationId xmlns:a16="http://schemas.microsoft.com/office/drawing/2014/main" id="{9C07C4EF-BE48-35C0-FC63-668494B577FF}"/>
                </a:ext>
              </a:extLst>
            </p:cNvPr>
            <p:cNvCxnSpPr>
              <a:cxnSpLocks/>
            </p:cNvCxnSpPr>
            <p:nvPr/>
          </p:nvCxnSpPr>
          <p:spPr>
            <a:xfrm>
              <a:off x="5226050" y="3086100"/>
              <a:ext cx="1546225" cy="686991"/>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直接连接符 19">
              <a:extLst>
                <a:ext uri="{FF2B5EF4-FFF2-40B4-BE49-F238E27FC236}">
                  <a16:creationId xmlns:a16="http://schemas.microsoft.com/office/drawing/2014/main" id="{8D136663-36EC-D954-FD11-B079949573C6}"/>
                </a:ext>
              </a:extLst>
            </p:cNvPr>
            <p:cNvCxnSpPr>
              <a:cxnSpLocks/>
            </p:cNvCxnSpPr>
            <p:nvPr/>
          </p:nvCxnSpPr>
          <p:spPr>
            <a:xfrm flipV="1">
              <a:off x="5226050" y="3078154"/>
              <a:ext cx="2440384" cy="19438"/>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直接连接符 20">
              <a:extLst>
                <a:ext uri="{FF2B5EF4-FFF2-40B4-BE49-F238E27FC236}">
                  <a16:creationId xmlns:a16="http://schemas.microsoft.com/office/drawing/2014/main" id="{0AC99FF5-6BBD-5939-AA96-521A5A0CBD13}"/>
                </a:ext>
              </a:extLst>
            </p:cNvPr>
            <p:cNvCxnSpPr>
              <a:cxnSpLocks/>
            </p:cNvCxnSpPr>
            <p:nvPr/>
          </p:nvCxnSpPr>
          <p:spPr>
            <a:xfrm flipV="1">
              <a:off x="5211366" y="2718598"/>
              <a:ext cx="2570559" cy="367502"/>
            </a:xfrm>
            <a:prstGeom prst="line">
              <a:avLst/>
            </a:prstGeom>
          </p:spPr>
          <p:style>
            <a:lnRef idx="2">
              <a:schemeClr val="accent1"/>
            </a:lnRef>
            <a:fillRef idx="0">
              <a:schemeClr val="accent1"/>
            </a:fillRef>
            <a:effectRef idx="1">
              <a:schemeClr val="accent1"/>
            </a:effectRef>
            <a:fontRef idx="minor">
              <a:schemeClr val="tx1"/>
            </a:fontRef>
          </p:style>
        </p:cxnSp>
        <p:cxnSp>
          <p:nvCxnSpPr>
            <p:cNvPr id="22" name="直接连接符 21">
              <a:extLst>
                <a:ext uri="{FF2B5EF4-FFF2-40B4-BE49-F238E27FC236}">
                  <a16:creationId xmlns:a16="http://schemas.microsoft.com/office/drawing/2014/main" id="{011FEB41-FF08-3321-BB23-8F1D84ED02AB}"/>
                </a:ext>
              </a:extLst>
            </p:cNvPr>
            <p:cNvCxnSpPr>
              <a:cxnSpLocks/>
            </p:cNvCxnSpPr>
            <p:nvPr/>
          </p:nvCxnSpPr>
          <p:spPr>
            <a:xfrm flipV="1">
              <a:off x="5208985" y="2051232"/>
              <a:ext cx="1982390" cy="1034868"/>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直接连接符 22">
              <a:extLst>
                <a:ext uri="{FF2B5EF4-FFF2-40B4-BE49-F238E27FC236}">
                  <a16:creationId xmlns:a16="http://schemas.microsoft.com/office/drawing/2014/main" id="{BF479A77-84A5-DB20-4E93-F1D8D57ACF84}"/>
                </a:ext>
              </a:extLst>
            </p:cNvPr>
            <p:cNvCxnSpPr>
              <a:cxnSpLocks/>
            </p:cNvCxnSpPr>
            <p:nvPr/>
          </p:nvCxnSpPr>
          <p:spPr>
            <a:xfrm flipV="1">
              <a:off x="5223669" y="2072707"/>
              <a:ext cx="1793874" cy="1013393"/>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直接连接符 23">
              <a:extLst>
                <a:ext uri="{FF2B5EF4-FFF2-40B4-BE49-F238E27FC236}">
                  <a16:creationId xmlns:a16="http://schemas.microsoft.com/office/drawing/2014/main" id="{B7086D01-01A8-BEB5-70BD-8561FF069756}"/>
                </a:ext>
              </a:extLst>
            </p:cNvPr>
            <p:cNvCxnSpPr>
              <a:cxnSpLocks/>
            </p:cNvCxnSpPr>
            <p:nvPr/>
          </p:nvCxnSpPr>
          <p:spPr>
            <a:xfrm flipV="1">
              <a:off x="5206604" y="1670232"/>
              <a:ext cx="1142999" cy="1415868"/>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直接连接符 24">
              <a:extLst>
                <a:ext uri="{FF2B5EF4-FFF2-40B4-BE49-F238E27FC236}">
                  <a16:creationId xmlns:a16="http://schemas.microsoft.com/office/drawing/2014/main" id="{8E9C49F8-55B7-6416-C164-39F7A46D2743}"/>
                </a:ext>
              </a:extLst>
            </p:cNvPr>
            <p:cNvCxnSpPr>
              <a:cxnSpLocks/>
            </p:cNvCxnSpPr>
            <p:nvPr/>
          </p:nvCxnSpPr>
          <p:spPr>
            <a:xfrm flipV="1">
              <a:off x="5214143" y="2486025"/>
              <a:ext cx="2696688" cy="592129"/>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直接连接符 25">
              <a:extLst>
                <a:ext uri="{FF2B5EF4-FFF2-40B4-BE49-F238E27FC236}">
                  <a16:creationId xmlns:a16="http://schemas.microsoft.com/office/drawing/2014/main" id="{7FC751ED-EC8C-9BB2-35B3-98D2733029F3}"/>
                </a:ext>
              </a:extLst>
            </p:cNvPr>
            <p:cNvCxnSpPr>
              <a:cxnSpLocks/>
            </p:cNvCxnSpPr>
            <p:nvPr/>
          </p:nvCxnSpPr>
          <p:spPr>
            <a:xfrm flipV="1">
              <a:off x="5210809" y="1090612"/>
              <a:ext cx="1328104" cy="2001612"/>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直接连接符 26">
              <a:extLst>
                <a:ext uri="{FF2B5EF4-FFF2-40B4-BE49-F238E27FC236}">
                  <a16:creationId xmlns:a16="http://schemas.microsoft.com/office/drawing/2014/main" id="{79AAF715-5211-006A-8E59-48A4386DBE3D}"/>
                </a:ext>
              </a:extLst>
            </p:cNvPr>
            <p:cNvCxnSpPr>
              <a:cxnSpLocks/>
            </p:cNvCxnSpPr>
            <p:nvPr/>
          </p:nvCxnSpPr>
          <p:spPr>
            <a:xfrm flipV="1">
              <a:off x="5210809" y="1595438"/>
              <a:ext cx="286624" cy="1490662"/>
            </a:xfrm>
            <a:prstGeom prst="line">
              <a:avLst/>
            </a:prstGeom>
          </p:spPr>
          <p:style>
            <a:lnRef idx="2">
              <a:schemeClr val="accent1"/>
            </a:lnRef>
            <a:fillRef idx="0">
              <a:schemeClr val="accent1"/>
            </a:fillRef>
            <a:effectRef idx="1">
              <a:schemeClr val="accent1"/>
            </a:effectRef>
            <a:fontRef idx="minor">
              <a:schemeClr val="tx1"/>
            </a:fontRef>
          </p:style>
        </p:cxnSp>
        <p:cxnSp>
          <p:nvCxnSpPr>
            <p:cNvPr id="28" name="直接连接符 27">
              <a:extLst>
                <a:ext uri="{FF2B5EF4-FFF2-40B4-BE49-F238E27FC236}">
                  <a16:creationId xmlns:a16="http://schemas.microsoft.com/office/drawing/2014/main" id="{C369C9F7-F280-53C6-60D8-83E643D7AC9B}"/>
                </a:ext>
              </a:extLst>
            </p:cNvPr>
            <p:cNvCxnSpPr>
              <a:cxnSpLocks/>
            </p:cNvCxnSpPr>
            <p:nvPr/>
          </p:nvCxnSpPr>
          <p:spPr>
            <a:xfrm flipH="1" flipV="1">
              <a:off x="4942285" y="1261360"/>
              <a:ext cx="268524" cy="182474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直接连接符 28">
              <a:extLst>
                <a:ext uri="{FF2B5EF4-FFF2-40B4-BE49-F238E27FC236}">
                  <a16:creationId xmlns:a16="http://schemas.microsoft.com/office/drawing/2014/main" id="{B3E3A867-7E5A-2D3A-7ED4-093157D3D41F}"/>
                </a:ext>
              </a:extLst>
            </p:cNvPr>
            <p:cNvCxnSpPr>
              <a:cxnSpLocks/>
            </p:cNvCxnSpPr>
            <p:nvPr/>
          </p:nvCxnSpPr>
          <p:spPr>
            <a:xfrm flipH="1" flipV="1">
              <a:off x="3928505" y="1703433"/>
              <a:ext cx="1282304" cy="1360465"/>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直接连接符 29">
              <a:extLst>
                <a:ext uri="{FF2B5EF4-FFF2-40B4-BE49-F238E27FC236}">
                  <a16:creationId xmlns:a16="http://schemas.microsoft.com/office/drawing/2014/main" id="{22D39648-9BBD-9BA1-091F-44000C08ABA0}"/>
                </a:ext>
              </a:extLst>
            </p:cNvPr>
            <p:cNvCxnSpPr>
              <a:cxnSpLocks/>
            </p:cNvCxnSpPr>
            <p:nvPr/>
          </p:nvCxnSpPr>
          <p:spPr>
            <a:xfrm flipH="1" flipV="1">
              <a:off x="2954258" y="2345531"/>
              <a:ext cx="2259885" cy="739842"/>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直接连接符 30">
              <a:extLst>
                <a:ext uri="{FF2B5EF4-FFF2-40B4-BE49-F238E27FC236}">
                  <a16:creationId xmlns:a16="http://schemas.microsoft.com/office/drawing/2014/main" id="{19D024F1-2822-8757-3CC8-4F2C4BC1FCDC}"/>
                </a:ext>
              </a:extLst>
            </p:cNvPr>
            <p:cNvCxnSpPr>
              <a:cxnSpLocks/>
            </p:cNvCxnSpPr>
            <p:nvPr/>
          </p:nvCxnSpPr>
          <p:spPr>
            <a:xfrm flipH="1" flipV="1">
              <a:off x="3000375" y="2929765"/>
              <a:ext cx="2210434" cy="155316"/>
            </a:xfrm>
            <a:prstGeom prst="line">
              <a:avLst/>
            </a:prstGeom>
          </p:spPr>
          <p:style>
            <a:lnRef idx="2">
              <a:schemeClr val="accent1"/>
            </a:lnRef>
            <a:fillRef idx="0">
              <a:schemeClr val="accent1"/>
            </a:fillRef>
            <a:effectRef idx="1">
              <a:schemeClr val="accent1"/>
            </a:effectRef>
            <a:fontRef idx="minor">
              <a:schemeClr val="tx1"/>
            </a:fontRef>
          </p:style>
        </p:cxnSp>
        <p:cxnSp>
          <p:nvCxnSpPr>
            <p:cNvPr id="32" name="直接连接符 31">
              <a:extLst>
                <a:ext uri="{FF2B5EF4-FFF2-40B4-BE49-F238E27FC236}">
                  <a16:creationId xmlns:a16="http://schemas.microsoft.com/office/drawing/2014/main" id="{1897EDFE-44DE-9E6C-F788-3D7F29B38E42}"/>
                </a:ext>
              </a:extLst>
            </p:cNvPr>
            <p:cNvCxnSpPr>
              <a:cxnSpLocks/>
            </p:cNvCxnSpPr>
            <p:nvPr/>
          </p:nvCxnSpPr>
          <p:spPr>
            <a:xfrm flipH="1">
              <a:off x="2962275" y="3081381"/>
              <a:ext cx="2251868" cy="459270"/>
            </a:xfrm>
            <a:prstGeom prst="line">
              <a:avLst/>
            </a:prstGeom>
          </p:spPr>
          <p:style>
            <a:lnRef idx="2">
              <a:schemeClr val="accent1"/>
            </a:lnRef>
            <a:fillRef idx="0">
              <a:schemeClr val="accent1"/>
            </a:fillRef>
            <a:effectRef idx="1">
              <a:schemeClr val="accent1"/>
            </a:effectRef>
            <a:fontRef idx="minor">
              <a:schemeClr val="tx1"/>
            </a:fontRef>
          </p:style>
        </p:cxnSp>
        <p:cxnSp>
          <p:nvCxnSpPr>
            <p:cNvPr id="33" name="直接连接符 32">
              <a:extLst>
                <a:ext uri="{FF2B5EF4-FFF2-40B4-BE49-F238E27FC236}">
                  <a16:creationId xmlns:a16="http://schemas.microsoft.com/office/drawing/2014/main" id="{C3F4A0DC-6F0C-1E69-29B0-5DC8C8A6D2FC}"/>
                </a:ext>
              </a:extLst>
            </p:cNvPr>
            <p:cNvCxnSpPr>
              <a:cxnSpLocks/>
            </p:cNvCxnSpPr>
            <p:nvPr/>
          </p:nvCxnSpPr>
          <p:spPr>
            <a:xfrm flipH="1">
              <a:off x="3050381" y="3094822"/>
              <a:ext cx="2163762" cy="662429"/>
            </a:xfrm>
            <a:prstGeom prst="line">
              <a:avLst/>
            </a:prstGeom>
          </p:spPr>
          <p:style>
            <a:lnRef idx="2">
              <a:schemeClr val="accent1"/>
            </a:lnRef>
            <a:fillRef idx="0">
              <a:schemeClr val="accent1"/>
            </a:fillRef>
            <a:effectRef idx="1">
              <a:schemeClr val="accent1"/>
            </a:effectRef>
            <a:fontRef idx="minor">
              <a:schemeClr val="tx1"/>
            </a:fontRef>
          </p:style>
        </p:cxnSp>
        <p:cxnSp>
          <p:nvCxnSpPr>
            <p:cNvPr id="34" name="直接连接符 33">
              <a:extLst>
                <a:ext uri="{FF2B5EF4-FFF2-40B4-BE49-F238E27FC236}">
                  <a16:creationId xmlns:a16="http://schemas.microsoft.com/office/drawing/2014/main" id="{36800F2A-3E3E-0E40-FC81-8C40F9278114}"/>
                </a:ext>
              </a:extLst>
            </p:cNvPr>
            <p:cNvCxnSpPr>
              <a:cxnSpLocks/>
            </p:cNvCxnSpPr>
            <p:nvPr/>
          </p:nvCxnSpPr>
          <p:spPr>
            <a:xfrm flipH="1">
              <a:off x="3240209" y="3104920"/>
              <a:ext cx="1976315" cy="1098406"/>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直接连接符 34">
              <a:extLst>
                <a:ext uri="{FF2B5EF4-FFF2-40B4-BE49-F238E27FC236}">
                  <a16:creationId xmlns:a16="http://schemas.microsoft.com/office/drawing/2014/main" id="{5DB36984-CFBF-1B8C-58DC-8715B26DEEDD}"/>
                </a:ext>
              </a:extLst>
            </p:cNvPr>
            <p:cNvCxnSpPr>
              <a:cxnSpLocks/>
            </p:cNvCxnSpPr>
            <p:nvPr/>
          </p:nvCxnSpPr>
          <p:spPr>
            <a:xfrm flipH="1">
              <a:off x="4121271" y="3106314"/>
              <a:ext cx="1100889" cy="1012431"/>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直接连接符 35">
              <a:extLst>
                <a:ext uri="{FF2B5EF4-FFF2-40B4-BE49-F238E27FC236}">
                  <a16:creationId xmlns:a16="http://schemas.microsoft.com/office/drawing/2014/main" id="{1994E671-4929-8F77-F2B4-2729FE6AAD0D}"/>
                </a:ext>
              </a:extLst>
            </p:cNvPr>
            <p:cNvCxnSpPr>
              <a:cxnSpLocks/>
            </p:cNvCxnSpPr>
            <p:nvPr/>
          </p:nvCxnSpPr>
          <p:spPr>
            <a:xfrm flipH="1">
              <a:off x="3833594" y="3098596"/>
              <a:ext cx="1390075" cy="1588407"/>
            </a:xfrm>
            <a:prstGeom prst="line">
              <a:avLst/>
            </a:prstGeom>
          </p:spPr>
          <p:style>
            <a:lnRef idx="2">
              <a:schemeClr val="accent1"/>
            </a:lnRef>
            <a:fillRef idx="0">
              <a:schemeClr val="accent1"/>
            </a:fillRef>
            <a:effectRef idx="1">
              <a:schemeClr val="accent1"/>
            </a:effectRef>
            <a:fontRef idx="minor">
              <a:schemeClr val="tx1"/>
            </a:fontRef>
          </p:style>
        </p:cxnSp>
        <p:cxnSp>
          <p:nvCxnSpPr>
            <p:cNvPr id="37" name="直接连接符 36">
              <a:extLst>
                <a:ext uri="{FF2B5EF4-FFF2-40B4-BE49-F238E27FC236}">
                  <a16:creationId xmlns:a16="http://schemas.microsoft.com/office/drawing/2014/main" id="{131A76A0-4C2C-FD1C-8821-AC3A48DFC630}"/>
                </a:ext>
              </a:extLst>
            </p:cNvPr>
            <p:cNvCxnSpPr>
              <a:cxnSpLocks/>
            </p:cNvCxnSpPr>
            <p:nvPr/>
          </p:nvCxnSpPr>
          <p:spPr>
            <a:xfrm flipH="1">
              <a:off x="4736306" y="3090850"/>
              <a:ext cx="477837" cy="2224100"/>
            </a:xfrm>
            <a:prstGeom prst="line">
              <a:avLst/>
            </a:prstGeom>
          </p:spPr>
          <p:style>
            <a:lnRef idx="2">
              <a:schemeClr val="accent1"/>
            </a:lnRef>
            <a:fillRef idx="0">
              <a:schemeClr val="accent1"/>
            </a:fillRef>
            <a:effectRef idx="1">
              <a:schemeClr val="accent1"/>
            </a:effectRef>
            <a:fontRef idx="minor">
              <a:schemeClr val="tx1"/>
            </a:fontRef>
          </p:style>
        </p:cxnSp>
        <p:cxnSp>
          <p:nvCxnSpPr>
            <p:cNvPr id="38" name="直接连接符 37">
              <a:extLst>
                <a:ext uri="{FF2B5EF4-FFF2-40B4-BE49-F238E27FC236}">
                  <a16:creationId xmlns:a16="http://schemas.microsoft.com/office/drawing/2014/main" id="{6478C5A4-F42B-CEE2-7C65-4920232DB002}"/>
                </a:ext>
              </a:extLst>
            </p:cNvPr>
            <p:cNvCxnSpPr>
              <a:cxnSpLocks/>
            </p:cNvCxnSpPr>
            <p:nvPr/>
          </p:nvCxnSpPr>
          <p:spPr>
            <a:xfrm flipH="1">
              <a:off x="4964906" y="3092224"/>
              <a:ext cx="257254" cy="2241776"/>
            </a:xfrm>
            <a:prstGeom prst="line">
              <a:avLst/>
            </a:prstGeom>
          </p:spPr>
          <p:style>
            <a:lnRef idx="2">
              <a:schemeClr val="accent1"/>
            </a:lnRef>
            <a:fillRef idx="0">
              <a:schemeClr val="accent1"/>
            </a:fillRef>
            <a:effectRef idx="1">
              <a:schemeClr val="accent1"/>
            </a:effectRef>
            <a:fontRef idx="minor">
              <a:schemeClr val="tx1"/>
            </a:fontRef>
          </p:style>
        </p:cxnSp>
        <p:cxnSp>
          <p:nvCxnSpPr>
            <p:cNvPr id="39" name="直接连接符 38">
              <a:extLst>
                <a:ext uri="{FF2B5EF4-FFF2-40B4-BE49-F238E27FC236}">
                  <a16:creationId xmlns:a16="http://schemas.microsoft.com/office/drawing/2014/main" id="{BB276A5C-8BDC-CD3D-3A78-7BAFA93ED72B}"/>
                </a:ext>
              </a:extLst>
            </p:cNvPr>
            <p:cNvCxnSpPr>
              <a:cxnSpLocks/>
            </p:cNvCxnSpPr>
            <p:nvPr/>
          </p:nvCxnSpPr>
          <p:spPr>
            <a:xfrm>
              <a:off x="5222160" y="3106314"/>
              <a:ext cx="108665" cy="2490326"/>
            </a:xfrm>
            <a:prstGeom prst="line">
              <a:avLst/>
            </a:prstGeom>
          </p:spPr>
          <p:style>
            <a:lnRef idx="2">
              <a:schemeClr val="accent1"/>
            </a:lnRef>
            <a:fillRef idx="0">
              <a:schemeClr val="accent1"/>
            </a:fillRef>
            <a:effectRef idx="1">
              <a:schemeClr val="accent1"/>
            </a:effectRef>
            <a:fontRef idx="minor">
              <a:schemeClr val="tx1"/>
            </a:fontRef>
          </p:style>
        </p:cxnSp>
        <p:cxnSp>
          <p:nvCxnSpPr>
            <p:cNvPr id="40" name="直接连接符 39">
              <a:extLst>
                <a:ext uri="{FF2B5EF4-FFF2-40B4-BE49-F238E27FC236}">
                  <a16:creationId xmlns:a16="http://schemas.microsoft.com/office/drawing/2014/main" id="{DB0AE32C-47C5-181C-EA38-A6B9ADDBDE02}"/>
                </a:ext>
              </a:extLst>
            </p:cNvPr>
            <p:cNvCxnSpPr>
              <a:cxnSpLocks/>
            </p:cNvCxnSpPr>
            <p:nvPr/>
          </p:nvCxnSpPr>
          <p:spPr>
            <a:xfrm>
              <a:off x="5214143" y="3092224"/>
              <a:ext cx="1453357" cy="1676626"/>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452" name="组合 451">
            <a:extLst>
              <a:ext uri="{FF2B5EF4-FFF2-40B4-BE49-F238E27FC236}">
                <a16:creationId xmlns:a16="http://schemas.microsoft.com/office/drawing/2014/main" id="{57E8AE3A-4ED5-DE1D-9967-AE2216D7329A}"/>
              </a:ext>
            </a:extLst>
          </p:cNvPr>
          <p:cNvGrpSpPr/>
          <p:nvPr/>
        </p:nvGrpSpPr>
        <p:grpSpPr>
          <a:xfrm>
            <a:off x="3286584" y="2341624"/>
            <a:ext cx="2451037" cy="2144658"/>
            <a:chOff x="1237672" y="0"/>
            <a:chExt cx="8323289" cy="6770255"/>
          </a:xfrm>
        </p:grpSpPr>
        <p:grpSp>
          <p:nvGrpSpPr>
            <p:cNvPr id="453" name="组合 452">
              <a:extLst>
                <a:ext uri="{FF2B5EF4-FFF2-40B4-BE49-F238E27FC236}">
                  <a16:creationId xmlns:a16="http://schemas.microsoft.com/office/drawing/2014/main" id="{4CD845CC-CBA0-AF8D-BAC1-3433C7A1D11E}"/>
                </a:ext>
              </a:extLst>
            </p:cNvPr>
            <p:cNvGrpSpPr/>
            <p:nvPr/>
          </p:nvGrpSpPr>
          <p:grpSpPr>
            <a:xfrm>
              <a:off x="1237672" y="0"/>
              <a:ext cx="8323289" cy="6770255"/>
              <a:chOff x="1237672" y="0"/>
              <a:chExt cx="8323289" cy="6770255"/>
            </a:xfrm>
          </p:grpSpPr>
          <p:grpSp>
            <p:nvGrpSpPr>
              <p:cNvPr id="470" name="组合 469">
                <a:extLst>
                  <a:ext uri="{FF2B5EF4-FFF2-40B4-BE49-F238E27FC236}">
                    <a16:creationId xmlns:a16="http://schemas.microsoft.com/office/drawing/2014/main" id="{37D2E8DA-EAB5-EF53-020E-967359A8D95D}"/>
                  </a:ext>
                </a:extLst>
              </p:cNvPr>
              <p:cNvGrpSpPr/>
              <p:nvPr/>
            </p:nvGrpSpPr>
            <p:grpSpPr>
              <a:xfrm>
                <a:off x="1237672" y="0"/>
                <a:ext cx="8323289" cy="6770255"/>
                <a:chOff x="1237672" y="0"/>
                <a:chExt cx="8323289" cy="6770255"/>
              </a:xfrm>
            </p:grpSpPr>
            <p:pic>
              <p:nvPicPr>
                <p:cNvPr id="487" name="图片 486" descr="图表, 雷达图&#10;&#10;描述已自动生成">
                  <a:extLst>
                    <a:ext uri="{FF2B5EF4-FFF2-40B4-BE49-F238E27FC236}">
                      <a16:creationId xmlns:a16="http://schemas.microsoft.com/office/drawing/2014/main" id="{D225CB8F-80F8-AC96-EAF1-73D87BEDE3E4}"/>
                    </a:ext>
                  </a:extLst>
                </p:cNvPr>
                <p:cNvPicPr>
                  <a:picLocks noChangeAspect="1"/>
                </p:cNvPicPr>
                <p:nvPr/>
              </p:nvPicPr>
              <p:blipFill>
                <a:blip r:embed="rId6">
                  <a:extLst>
                    <a:ext uri="{28A0092B-C50C-407E-A947-70E740481C1C}">
                      <a14:useLocalDpi xmlns:a14="http://schemas.microsoft.com/office/drawing/2010/main" val="0"/>
                    </a:ext>
                  </a:extLst>
                </a:blip>
                <a:srcRect l="13632" t="13199" r="10539" b="11650"/>
                <a:stretch/>
              </p:blipFill>
              <p:spPr>
                <a:xfrm>
                  <a:off x="1237672" y="0"/>
                  <a:ext cx="8323289" cy="6770255"/>
                </a:xfrm>
                <a:prstGeom prst="rect">
                  <a:avLst/>
                </a:prstGeom>
              </p:spPr>
            </p:pic>
            <p:sp>
              <p:nvSpPr>
                <p:cNvPr id="488" name="任意多边形: 形状 487">
                  <a:extLst>
                    <a:ext uri="{FF2B5EF4-FFF2-40B4-BE49-F238E27FC236}">
                      <a16:creationId xmlns:a16="http://schemas.microsoft.com/office/drawing/2014/main" id="{1694A663-72D8-93CC-57A9-F1D81A0F024C}"/>
                    </a:ext>
                  </a:extLst>
                </p:cNvPr>
                <p:cNvSpPr/>
                <p:nvPr/>
              </p:nvSpPr>
              <p:spPr>
                <a:xfrm>
                  <a:off x="4688681" y="2731294"/>
                  <a:ext cx="940594" cy="869156"/>
                </a:xfrm>
                <a:custGeom>
                  <a:avLst/>
                  <a:gdLst>
                    <a:gd name="connsiteX0" fmla="*/ 338138 w 940594"/>
                    <a:gd name="connsiteY0" fmla="*/ 0 h 869156"/>
                    <a:gd name="connsiteX1" fmla="*/ 121444 w 940594"/>
                    <a:gd name="connsiteY1" fmla="*/ 247650 h 869156"/>
                    <a:gd name="connsiteX2" fmla="*/ 0 w 940594"/>
                    <a:gd name="connsiteY2" fmla="*/ 540544 h 869156"/>
                    <a:gd name="connsiteX3" fmla="*/ 211932 w 940594"/>
                    <a:gd name="connsiteY3" fmla="*/ 804862 h 869156"/>
                    <a:gd name="connsiteX4" fmla="*/ 338138 w 940594"/>
                    <a:gd name="connsiteY4" fmla="*/ 869156 h 869156"/>
                    <a:gd name="connsiteX5" fmla="*/ 461963 w 940594"/>
                    <a:gd name="connsiteY5" fmla="*/ 866775 h 869156"/>
                    <a:gd name="connsiteX6" fmla="*/ 533400 w 940594"/>
                    <a:gd name="connsiteY6" fmla="*/ 864394 h 869156"/>
                    <a:gd name="connsiteX7" fmla="*/ 940594 w 940594"/>
                    <a:gd name="connsiteY7" fmla="*/ 709612 h 869156"/>
                    <a:gd name="connsiteX8" fmla="*/ 745332 w 940594"/>
                    <a:gd name="connsiteY8" fmla="*/ 228600 h 869156"/>
                    <a:gd name="connsiteX9" fmla="*/ 338138 w 940594"/>
                    <a:gd name="connsiteY9" fmla="*/ 0 h 869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0594" h="869156">
                      <a:moveTo>
                        <a:pt x="338138" y="0"/>
                      </a:moveTo>
                      <a:lnTo>
                        <a:pt x="121444" y="247650"/>
                      </a:lnTo>
                      <a:lnTo>
                        <a:pt x="0" y="540544"/>
                      </a:lnTo>
                      <a:lnTo>
                        <a:pt x="211932" y="804862"/>
                      </a:lnTo>
                      <a:lnTo>
                        <a:pt x="338138" y="869156"/>
                      </a:lnTo>
                      <a:lnTo>
                        <a:pt x="461963" y="866775"/>
                      </a:lnTo>
                      <a:lnTo>
                        <a:pt x="533400" y="864394"/>
                      </a:lnTo>
                      <a:lnTo>
                        <a:pt x="940594" y="709612"/>
                      </a:lnTo>
                      <a:lnTo>
                        <a:pt x="745332" y="228600"/>
                      </a:lnTo>
                      <a:lnTo>
                        <a:pt x="338138" y="0"/>
                      </a:lnTo>
                      <a:close/>
                    </a:path>
                  </a:pathLst>
                </a:custGeom>
                <a:solidFill>
                  <a:srgbClr val="CCD2D8">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71" name="任意多边形: 形状 470">
                <a:extLst>
                  <a:ext uri="{FF2B5EF4-FFF2-40B4-BE49-F238E27FC236}">
                    <a16:creationId xmlns:a16="http://schemas.microsoft.com/office/drawing/2014/main" id="{A554B826-9D54-5A11-B997-54B551DA0FC0}"/>
                  </a:ext>
                </a:extLst>
              </p:cNvPr>
              <p:cNvSpPr/>
              <p:nvPr/>
            </p:nvSpPr>
            <p:spPr>
              <a:xfrm>
                <a:off x="3657600" y="1933575"/>
                <a:ext cx="1004888" cy="700088"/>
              </a:xfrm>
              <a:custGeom>
                <a:avLst/>
                <a:gdLst>
                  <a:gd name="connsiteX0" fmla="*/ 0 w 1004888"/>
                  <a:gd name="connsiteY0" fmla="*/ 309563 h 700088"/>
                  <a:gd name="connsiteX1" fmla="*/ 4763 w 1004888"/>
                  <a:gd name="connsiteY1" fmla="*/ 523875 h 700088"/>
                  <a:gd name="connsiteX2" fmla="*/ 271463 w 1004888"/>
                  <a:gd name="connsiteY2" fmla="*/ 700088 h 700088"/>
                  <a:gd name="connsiteX3" fmla="*/ 576263 w 1004888"/>
                  <a:gd name="connsiteY3" fmla="*/ 681038 h 700088"/>
                  <a:gd name="connsiteX4" fmla="*/ 1004888 w 1004888"/>
                  <a:gd name="connsiteY4" fmla="*/ 528638 h 700088"/>
                  <a:gd name="connsiteX5" fmla="*/ 695325 w 1004888"/>
                  <a:gd name="connsiteY5" fmla="*/ 0 h 700088"/>
                  <a:gd name="connsiteX6" fmla="*/ 0 w 1004888"/>
                  <a:gd name="connsiteY6" fmla="*/ 309563 h 70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4888" h="700088">
                    <a:moveTo>
                      <a:pt x="0" y="309563"/>
                    </a:moveTo>
                    <a:lnTo>
                      <a:pt x="4763" y="523875"/>
                    </a:lnTo>
                    <a:lnTo>
                      <a:pt x="271463" y="700088"/>
                    </a:lnTo>
                    <a:lnTo>
                      <a:pt x="576263" y="681038"/>
                    </a:lnTo>
                    <a:lnTo>
                      <a:pt x="1004888" y="528638"/>
                    </a:lnTo>
                    <a:lnTo>
                      <a:pt x="695325" y="0"/>
                    </a:lnTo>
                    <a:lnTo>
                      <a:pt x="0" y="309563"/>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2" name="任意多边形: 形状 471">
                <a:extLst>
                  <a:ext uri="{FF2B5EF4-FFF2-40B4-BE49-F238E27FC236}">
                    <a16:creationId xmlns:a16="http://schemas.microsoft.com/office/drawing/2014/main" id="{CE3F3BA6-6C93-F7BB-C04A-9A0A923EE46B}"/>
                  </a:ext>
                </a:extLst>
              </p:cNvPr>
              <p:cNvSpPr/>
              <p:nvPr/>
            </p:nvSpPr>
            <p:spPr>
              <a:xfrm>
                <a:off x="4350544" y="1690688"/>
                <a:ext cx="742950" cy="845343"/>
              </a:xfrm>
              <a:custGeom>
                <a:avLst/>
                <a:gdLst>
                  <a:gd name="connsiteX0" fmla="*/ 0 w 742950"/>
                  <a:gd name="connsiteY0" fmla="*/ 242887 h 845343"/>
                  <a:gd name="connsiteX1" fmla="*/ 211931 w 742950"/>
                  <a:gd name="connsiteY1" fmla="*/ 0 h 845343"/>
                  <a:gd name="connsiteX2" fmla="*/ 573881 w 742950"/>
                  <a:gd name="connsiteY2" fmla="*/ 52387 h 845343"/>
                  <a:gd name="connsiteX3" fmla="*/ 742950 w 742950"/>
                  <a:gd name="connsiteY3" fmla="*/ 176212 h 845343"/>
                  <a:gd name="connsiteX4" fmla="*/ 702469 w 742950"/>
                  <a:gd name="connsiteY4" fmla="*/ 845343 h 845343"/>
                  <a:gd name="connsiteX5" fmla="*/ 309562 w 742950"/>
                  <a:gd name="connsiteY5" fmla="*/ 762000 h 845343"/>
                  <a:gd name="connsiteX6" fmla="*/ 0 w 742950"/>
                  <a:gd name="connsiteY6" fmla="*/ 242887 h 845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2950" h="845343">
                    <a:moveTo>
                      <a:pt x="0" y="242887"/>
                    </a:moveTo>
                    <a:lnTo>
                      <a:pt x="211931" y="0"/>
                    </a:lnTo>
                    <a:lnTo>
                      <a:pt x="573881" y="52387"/>
                    </a:lnTo>
                    <a:lnTo>
                      <a:pt x="742950" y="176212"/>
                    </a:lnTo>
                    <a:lnTo>
                      <a:pt x="702469" y="845343"/>
                    </a:lnTo>
                    <a:lnTo>
                      <a:pt x="309562" y="762000"/>
                    </a:lnTo>
                    <a:lnTo>
                      <a:pt x="0" y="242887"/>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3" name="任意多边形: 形状 472">
                <a:extLst>
                  <a:ext uri="{FF2B5EF4-FFF2-40B4-BE49-F238E27FC236}">
                    <a16:creationId xmlns:a16="http://schemas.microsoft.com/office/drawing/2014/main" id="{DC3BADFC-5B45-74E4-9962-93ECE55402BE}"/>
                  </a:ext>
                </a:extLst>
              </p:cNvPr>
              <p:cNvSpPr/>
              <p:nvPr/>
            </p:nvSpPr>
            <p:spPr>
              <a:xfrm>
                <a:off x="3264694" y="2462213"/>
                <a:ext cx="871537" cy="1028700"/>
              </a:xfrm>
              <a:custGeom>
                <a:avLst/>
                <a:gdLst>
                  <a:gd name="connsiteX0" fmla="*/ 390525 w 871537"/>
                  <a:gd name="connsiteY0" fmla="*/ 0 h 1028700"/>
                  <a:gd name="connsiteX1" fmla="*/ 666750 w 871537"/>
                  <a:gd name="connsiteY1" fmla="*/ 171450 h 1028700"/>
                  <a:gd name="connsiteX2" fmla="*/ 871537 w 871537"/>
                  <a:gd name="connsiteY2" fmla="*/ 719137 h 1028700"/>
                  <a:gd name="connsiteX3" fmla="*/ 257175 w 871537"/>
                  <a:gd name="connsiteY3" fmla="*/ 1028700 h 1028700"/>
                  <a:gd name="connsiteX4" fmla="*/ 0 w 871537"/>
                  <a:gd name="connsiteY4" fmla="*/ 781050 h 1028700"/>
                  <a:gd name="connsiteX5" fmla="*/ 169069 w 871537"/>
                  <a:gd name="connsiteY5" fmla="*/ 150018 h 1028700"/>
                  <a:gd name="connsiteX6" fmla="*/ 390525 w 871537"/>
                  <a:gd name="connsiteY6" fmla="*/ 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1537" h="1028700">
                    <a:moveTo>
                      <a:pt x="390525" y="0"/>
                    </a:moveTo>
                    <a:lnTo>
                      <a:pt x="666750" y="171450"/>
                    </a:lnTo>
                    <a:lnTo>
                      <a:pt x="871537" y="719137"/>
                    </a:lnTo>
                    <a:lnTo>
                      <a:pt x="257175" y="1028700"/>
                    </a:lnTo>
                    <a:lnTo>
                      <a:pt x="0" y="781050"/>
                    </a:lnTo>
                    <a:lnTo>
                      <a:pt x="169069" y="150018"/>
                    </a:lnTo>
                    <a:lnTo>
                      <a:pt x="390525" y="0"/>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4" name="任意多边形: 形状 473">
                <a:extLst>
                  <a:ext uri="{FF2B5EF4-FFF2-40B4-BE49-F238E27FC236}">
                    <a16:creationId xmlns:a16="http://schemas.microsoft.com/office/drawing/2014/main" id="{27CB1D25-E588-7FD5-5573-20FB460E7A05}"/>
                  </a:ext>
                </a:extLst>
              </p:cNvPr>
              <p:cNvSpPr/>
              <p:nvPr/>
            </p:nvSpPr>
            <p:spPr>
              <a:xfrm>
                <a:off x="3512344" y="3169444"/>
                <a:ext cx="821531" cy="669131"/>
              </a:xfrm>
              <a:custGeom>
                <a:avLst/>
                <a:gdLst>
                  <a:gd name="connsiteX0" fmla="*/ 619125 w 821531"/>
                  <a:gd name="connsiteY0" fmla="*/ 0 h 669131"/>
                  <a:gd name="connsiteX1" fmla="*/ 821531 w 821531"/>
                  <a:gd name="connsiteY1" fmla="*/ 64294 h 669131"/>
                  <a:gd name="connsiteX2" fmla="*/ 550069 w 821531"/>
                  <a:gd name="connsiteY2" fmla="*/ 640556 h 669131"/>
                  <a:gd name="connsiteX3" fmla="*/ 507206 w 821531"/>
                  <a:gd name="connsiteY3" fmla="*/ 657225 h 669131"/>
                  <a:gd name="connsiteX4" fmla="*/ 121444 w 821531"/>
                  <a:gd name="connsiteY4" fmla="*/ 669131 h 669131"/>
                  <a:gd name="connsiteX5" fmla="*/ 85725 w 821531"/>
                  <a:gd name="connsiteY5" fmla="*/ 652462 h 669131"/>
                  <a:gd name="connsiteX6" fmla="*/ 0 w 821531"/>
                  <a:gd name="connsiteY6" fmla="*/ 338137 h 669131"/>
                  <a:gd name="connsiteX7" fmla="*/ 0 w 821531"/>
                  <a:gd name="connsiteY7" fmla="*/ 316706 h 669131"/>
                  <a:gd name="connsiteX8" fmla="*/ 619125 w 821531"/>
                  <a:gd name="connsiteY8" fmla="*/ 0 h 66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1531" h="669131">
                    <a:moveTo>
                      <a:pt x="619125" y="0"/>
                    </a:moveTo>
                    <a:lnTo>
                      <a:pt x="821531" y="64294"/>
                    </a:lnTo>
                    <a:lnTo>
                      <a:pt x="550069" y="640556"/>
                    </a:lnTo>
                    <a:lnTo>
                      <a:pt x="507206" y="657225"/>
                    </a:lnTo>
                    <a:lnTo>
                      <a:pt x="121444" y="669131"/>
                    </a:lnTo>
                    <a:lnTo>
                      <a:pt x="85725" y="652462"/>
                    </a:lnTo>
                    <a:lnTo>
                      <a:pt x="0" y="338137"/>
                    </a:lnTo>
                    <a:lnTo>
                      <a:pt x="0" y="316706"/>
                    </a:lnTo>
                    <a:lnTo>
                      <a:pt x="619125" y="0"/>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5" name="任意多边形: 形状 474">
                <a:extLst>
                  <a:ext uri="{FF2B5EF4-FFF2-40B4-BE49-F238E27FC236}">
                    <a16:creationId xmlns:a16="http://schemas.microsoft.com/office/drawing/2014/main" id="{BE27AC1A-55EB-8976-E9E2-F425CC24A857}"/>
                  </a:ext>
                </a:extLst>
              </p:cNvPr>
              <p:cNvSpPr/>
              <p:nvPr/>
            </p:nvSpPr>
            <p:spPr>
              <a:xfrm>
                <a:off x="4036219" y="3664744"/>
                <a:ext cx="631031" cy="402431"/>
              </a:xfrm>
              <a:custGeom>
                <a:avLst/>
                <a:gdLst>
                  <a:gd name="connsiteX0" fmla="*/ 631031 w 631031"/>
                  <a:gd name="connsiteY0" fmla="*/ 0 h 402431"/>
                  <a:gd name="connsiteX1" fmla="*/ 0 w 631031"/>
                  <a:gd name="connsiteY1" fmla="*/ 161925 h 402431"/>
                  <a:gd name="connsiteX2" fmla="*/ 288131 w 631031"/>
                  <a:gd name="connsiteY2" fmla="*/ 402431 h 402431"/>
                  <a:gd name="connsiteX3" fmla="*/ 535781 w 631031"/>
                  <a:gd name="connsiteY3" fmla="*/ 121444 h 402431"/>
                  <a:gd name="connsiteX4" fmla="*/ 631031 w 631031"/>
                  <a:gd name="connsiteY4" fmla="*/ 0 h 402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031" h="402431">
                    <a:moveTo>
                      <a:pt x="631031" y="0"/>
                    </a:moveTo>
                    <a:lnTo>
                      <a:pt x="0" y="161925"/>
                    </a:lnTo>
                    <a:lnTo>
                      <a:pt x="288131" y="402431"/>
                    </a:lnTo>
                    <a:lnTo>
                      <a:pt x="535781" y="121444"/>
                    </a:lnTo>
                    <a:lnTo>
                      <a:pt x="631031" y="0"/>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6" name="任意多边形: 形状 475">
                <a:extLst>
                  <a:ext uri="{FF2B5EF4-FFF2-40B4-BE49-F238E27FC236}">
                    <a16:creationId xmlns:a16="http://schemas.microsoft.com/office/drawing/2014/main" id="{7D21BDC7-7A43-8697-0B52-5F12DCE8AA1F}"/>
                  </a:ext>
                </a:extLst>
              </p:cNvPr>
              <p:cNvSpPr/>
              <p:nvPr/>
            </p:nvSpPr>
            <p:spPr>
              <a:xfrm>
                <a:off x="4326731" y="3783806"/>
                <a:ext cx="250032" cy="400050"/>
              </a:xfrm>
              <a:custGeom>
                <a:avLst/>
                <a:gdLst>
                  <a:gd name="connsiteX0" fmla="*/ 250032 w 250032"/>
                  <a:gd name="connsiteY0" fmla="*/ 0 h 400050"/>
                  <a:gd name="connsiteX1" fmla="*/ 0 w 250032"/>
                  <a:gd name="connsiteY1" fmla="*/ 276225 h 400050"/>
                  <a:gd name="connsiteX2" fmla="*/ 57150 w 250032"/>
                  <a:gd name="connsiteY2" fmla="*/ 390525 h 400050"/>
                  <a:gd name="connsiteX3" fmla="*/ 145257 w 250032"/>
                  <a:gd name="connsiteY3" fmla="*/ 400050 h 400050"/>
                  <a:gd name="connsiteX4" fmla="*/ 250032 w 250032"/>
                  <a:gd name="connsiteY4" fmla="*/ 0 h 4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32" h="400050">
                    <a:moveTo>
                      <a:pt x="250032" y="0"/>
                    </a:moveTo>
                    <a:lnTo>
                      <a:pt x="0" y="276225"/>
                    </a:lnTo>
                    <a:lnTo>
                      <a:pt x="57150" y="390525"/>
                    </a:lnTo>
                    <a:lnTo>
                      <a:pt x="145257" y="400050"/>
                    </a:lnTo>
                    <a:lnTo>
                      <a:pt x="250032" y="0"/>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7" name="任意多边形: 形状 476">
                <a:extLst>
                  <a:ext uri="{FF2B5EF4-FFF2-40B4-BE49-F238E27FC236}">
                    <a16:creationId xmlns:a16="http://schemas.microsoft.com/office/drawing/2014/main" id="{6AFD3B5D-CA62-2C64-987C-BE72A1045367}"/>
                  </a:ext>
                </a:extLst>
              </p:cNvPr>
              <p:cNvSpPr/>
              <p:nvPr/>
            </p:nvSpPr>
            <p:spPr>
              <a:xfrm>
                <a:off x="4026694" y="4179094"/>
                <a:ext cx="704850" cy="742950"/>
              </a:xfrm>
              <a:custGeom>
                <a:avLst/>
                <a:gdLst>
                  <a:gd name="connsiteX0" fmla="*/ 433387 w 704850"/>
                  <a:gd name="connsiteY0" fmla="*/ 9525 h 742950"/>
                  <a:gd name="connsiteX1" fmla="*/ 704850 w 704850"/>
                  <a:gd name="connsiteY1" fmla="*/ 78581 h 742950"/>
                  <a:gd name="connsiteX2" fmla="*/ 445294 w 704850"/>
                  <a:gd name="connsiteY2" fmla="*/ 726281 h 742950"/>
                  <a:gd name="connsiteX3" fmla="*/ 371475 w 704850"/>
                  <a:gd name="connsiteY3" fmla="*/ 742950 h 742950"/>
                  <a:gd name="connsiteX4" fmla="*/ 0 w 704850"/>
                  <a:gd name="connsiteY4" fmla="*/ 238125 h 742950"/>
                  <a:gd name="connsiteX5" fmla="*/ 357187 w 704850"/>
                  <a:gd name="connsiteY5" fmla="*/ 0 h 742950"/>
                  <a:gd name="connsiteX6" fmla="*/ 433387 w 704850"/>
                  <a:gd name="connsiteY6" fmla="*/ 9525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4850" h="742950">
                    <a:moveTo>
                      <a:pt x="433387" y="9525"/>
                    </a:moveTo>
                    <a:lnTo>
                      <a:pt x="704850" y="78581"/>
                    </a:lnTo>
                    <a:lnTo>
                      <a:pt x="445294" y="726281"/>
                    </a:lnTo>
                    <a:lnTo>
                      <a:pt x="371475" y="742950"/>
                    </a:lnTo>
                    <a:lnTo>
                      <a:pt x="0" y="238125"/>
                    </a:lnTo>
                    <a:lnTo>
                      <a:pt x="357187" y="0"/>
                    </a:lnTo>
                    <a:lnTo>
                      <a:pt x="433387" y="9525"/>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8" name="任意多边形: 形状 477">
                <a:extLst>
                  <a:ext uri="{FF2B5EF4-FFF2-40B4-BE49-F238E27FC236}">
                    <a16:creationId xmlns:a16="http://schemas.microsoft.com/office/drawing/2014/main" id="{80557DAF-6F9D-2315-7247-B0C860B9744D}"/>
                  </a:ext>
                </a:extLst>
              </p:cNvPr>
              <p:cNvSpPr/>
              <p:nvPr/>
            </p:nvSpPr>
            <p:spPr>
              <a:xfrm>
                <a:off x="4464844" y="4195763"/>
                <a:ext cx="1000125" cy="731043"/>
              </a:xfrm>
              <a:custGeom>
                <a:avLst/>
                <a:gdLst>
                  <a:gd name="connsiteX0" fmla="*/ 264319 w 1000125"/>
                  <a:gd name="connsiteY0" fmla="*/ 64293 h 731043"/>
                  <a:gd name="connsiteX1" fmla="*/ 404812 w 1000125"/>
                  <a:gd name="connsiteY1" fmla="*/ 0 h 731043"/>
                  <a:gd name="connsiteX2" fmla="*/ 473869 w 1000125"/>
                  <a:gd name="connsiteY2" fmla="*/ 50006 h 731043"/>
                  <a:gd name="connsiteX3" fmla="*/ 1000125 w 1000125"/>
                  <a:gd name="connsiteY3" fmla="*/ 721518 h 731043"/>
                  <a:gd name="connsiteX4" fmla="*/ 378619 w 1000125"/>
                  <a:gd name="connsiteY4" fmla="*/ 731043 h 731043"/>
                  <a:gd name="connsiteX5" fmla="*/ 0 w 1000125"/>
                  <a:gd name="connsiteY5" fmla="*/ 704850 h 731043"/>
                  <a:gd name="connsiteX6" fmla="*/ 264319 w 1000125"/>
                  <a:gd name="connsiteY6" fmla="*/ 64293 h 7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125" h="731043">
                    <a:moveTo>
                      <a:pt x="264319" y="64293"/>
                    </a:moveTo>
                    <a:lnTo>
                      <a:pt x="404812" y="0"/>
                    </a:lnTo>
                    <a:lnTo>
                      <a:pt x="473869" y="50006"/>
                    </a:lnTo>
                    <a:lnTo>
                      <a:pt x="1000125" y="721518"/>
                    </a:lnTo>
                    <a:lnTo>
                      <a:pt x="378619" y="731043"/>
                    </a:lnTo>
                    <a:lnTo>
                      <a:pt x="0" y="704850"/>
                    </a:lnTo>
                    <a:lnTo>
                      <a:pt x="264319" y="64293"/>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9" name="任意多边形: 形状 478">
                <a:extLst>
                  <a:ext uri="{FF2B5EF4-FFF2-40B4-BE49-F238E27FC236}">
                    <a16:creationId xmlns:a16="http://schemas.microsoft.com/office/drawing/2014/main" id="{67FDA41A-7189-181B-EFDC-A54CFB401019}"/>
                  </a:ext>
                </a:extLst>
              </p:cNvPr>
              <p:cNvSpPr/>
              <p:nvPr/>
            </p:nvSpPr>
            <p:spPr>
              <a:xfrm>
                <a:off x="4941094" y="4214813"/>
                <a:ext cx="823912" cy="747712"/>
              </a:xfrm>
              <a:custGeom>
                <a:avLst/>
                <a:gdLst>
                  <a:gd name="connsiteX0" fmla="*/ 0 w 823912"/>
                  <a:gd name="connsiteY0" fmla="*/ 16668 h 747712"/>
                  <a:gd name="connsiteX1" fmla="*/ 404812 w 823912"/>
                  <a:gd name="connsiteY1" fmla="*/ 0 h 747712"/>
                  <a:gd name="connsiteX2" fmla="*/ 726281 w 823912"/>
                  <a:gd name="connsiteY2" fmla="*/ 54768 h 747712"/>
                  <a:gd name="connsiteX3" fmla="*/ 785812 w 823912"/>
                  <a:gd name="connsiteY3" fmla="*/ 88106 h 747712"/>
                  <a:gd name="connsiteX4" fmla="*/ 823912 w 823912"/>
                  <a:gd name="connsiteY4" fmla="*/ 747712 h 747712"/>
                  <a:gd name="connsiteX5" fmla="*/ 661987 w 823912"/>
                  <a:gd name="connsiteY5" fmla="*/ 735806 h 747712"/>
                  <a:gd name="connsiteX6" fmla="*/ 521494 w 823912"/>
                  <a:gd name="connsiteY6" fmla="*/ 688181 h 747712"/>
                  <a:gd name="connsiteX7" fmla="*/ 0 w 823912"/>
                  <a:gd name="connsiteY7" fmla="*/ 16668 h 7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3912" h="747712">
                    <a:moveTo>
                      <a:pt x="0" y="16668"/>
                    </a:moveTo>
                    <a:lnTo>
                      <a:pt x="404812" y="0"/>
                    </a:lnTo>
                    <a:lnTo>
                      <a:pt x="726281" y="54768"/>
                    </a:lnTo>
                    <a:lnTo>
                      <a:pt x="785812" y="88106"/>
                    </a:lnTo>
                    <a:lnTo>
                      <a:pt x="823912" y="747712"/>
                    </a:lnTo>
                    <a:lnTo>
                      <a:pt x="661987" y="735806"/>
                    </a:lnTo>
                    <a:lnTo>
                      <a:pt x="521494" y="688181"/>
                    </a:lnTo>
                    <a:lnTo>
                      <a:pt x="0" y="16668"/>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0" name="任意多边形: 形状 479">
                <a:extLst>
                  <a:ext uri="{FF2B5EF4-FFF2-40B4-BE49-F238E27FC236}">
                    <a16:creationId xmlns:a16="http://schemas.microsoft.com/office/drawing/2014/main" id="{57C28CBD-3493-D4DA-20AD-244428F396A9}"/>
                  </a:ext>
                </a:extLst>
              </p:cNvPr>
              <p:cNvSpPr/>
              <p:nvPr/>
            </p:nvSpPr>
            <p:spPr>
              <a:xfrm>
                <a:off x="5729288" y="4031456"/>
                <a:ext cx="859631" cy="933450"/>
              </a:xfrm>
              <a:custGeom>
                <a:avLst/>
                <a:gdLst>
                  <a:gd name="connsiteX0" fmla="*/ 0 w 859631"/>
                  <a:gd name="connsiteY0" fmla="*/ 269082 h 933450"/>
                  <a:gd name="connsiteX1" fmla="*/ 283368 w 859631"/>
                  <a:gd name="connsiteY1" fmla="*/ 0 h 933450"/>
                  <a:gd name="connsiteX2" fmla="*/ 859631 w 859631"/>
                  <a:gd name="connsiteY2" fmla="*/ 180975 h 933450"/>
                  <a:gd name="connsiteX3" fmla="*/ 561975 w 859631"/>
                  <a:gd name="connsiteY3" fmla="*/ 576263 h 933450"/>
                  <a:gd name="connsiteX4" fmla="*/ 61912 w 859631"/>
                  <a:gd name="connsiteY4" fmla="*/ 933450 h 933450"/>
                  <a:gd name="connsiteX5" fmla="*/ 0 w 859631"/>
                  <a:gd name="connsiteY5" fmla="*/ 269082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631" h="933450">
                    <a:moveTo>
                      <a:pt x="0" y="269082"/>
                    </a:moveTo>
                    <a:lnTo>
                      <a:pt x="283368" y="0"/>
                    </a:lnTo>
                    <a:lnTo>
                      <a:pt x="859631" y="180975"/>
                    </a:lnTo>
                    <a:lnTo>
                      <a:pt x="561975" y="576263"/>
                    </a:lnTo>
                    <a:lnTo>
                      <a:pt x="61912" y="933450"/>
                    </a:lnTo>
                    <a:lnTo>
                      <a:pt x="0" y="269082"/>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1" name="任意多边形: 形状 480">
                <a:extLst>
                  <a:ext uri="{FF2B5EF4-FFF2-40B4-BE49-F238E27FC236}">
                    <a16:creationId xmlns:a16="http://schemas.microsoft.com/office/drawing/2014/main" id="{3A0EC41D-6DC2-A2BA-5C8E-12F7095A74BE}"/>
                  </a:ext>
                </a:extLst>
              </p:cNvPr>
              <p:cNvSpPr/>
              <p:nvPr/>
            </p:nvSpPr>
            <p:spPr>
              <a:xfrm>
                <a:off x="5993606" y="3579019"/>
                <a:ext cx="740569" cy="619125"/>
              </a:xfrm>
              <a:custGeom>
                <a:avLst/>
                <a:gdLst>
                  <a:gd name="connsiteX0" fmla="*/ 0 w 740569"/>
                  <a:gd name="connsiteY0" fmla="*/ 0 h 619125"/>
                  <a:gd name="connsiteX1" fmla="*/ 535782 w 740569"/>
                  <a:gd name="connsiteY1" fmla="*/ 247650 h 619125"/>
                  <a:gd name="connsiteX2" fmla="*/ 740569 w 740569"/>
                  <a:gd name="connsiteY2" fmla="*/ 578644 h 619125"/>
                  <a:gd name="connsiteX3" fmla="*/ 602457 w 740569"/>
                  <a:gd name="connsiteY3" fmla="*/ 619125 h 619125"/>
                  <a:gd name="connsiteX4" fmla="*/ 26194 w 740569"/>
                  <a:gd name="connsiteY4" fmla="*/ 454819 h 619125"/>
                  <a:gd name="connsiteX5" fmla="*/ 0 w 740569"/>
                  <a:gd name="connsiteY5" fmla="*/ 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569" h="619125">
                    <a:moveTo>
                      <a:pt x="0" y="0"/>
                    </a:moveTo>
                    <a:lnTo>
                      <a:pt x="535782" y="247650"/>
                    </a:lnTo>
                    <a:lnTo>
                      <a:pt x="740569" y="578644"/>
                    </a:lnTo>
                    <a:lnTo>
                      <a:pt x="602457" y="619125"/>
                    </a:lnTo>
                    <a:lnTo>
                      <a:pt x="26194" y="454819"/>
                    </a:lnTo>
                    <a:lnTo>
                      <a:pt x="0" y="0"/>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2" name="任意多边形: 形状 481">
                <a:extLst>
                  <a:ext uri="{FF2B5EF4-FFF2-40B4-BE49-F238E27FC236}">
                    <a16:creationId xmlns:a16="http://schemas.microsoft.com/office/drawing/2014/main" id="{7C1E2C1C-5E6B-60FF-2D3B-A7BB142C611C}"/>
                  </a:ext>
                </a:extLst>
              </p:cNvPr>
              <p:cNvSpPr/>
              <p:nvPr/>
            </p:nvSpPr>
            <p:spPr>
              <a:xfrm>
                <a:off x="5929313" y="3098006"/>
                <a:ext cx="959643" cy="735807"/>
              </a:xfrm>
              <a:custGeom>
                <a:avLst/>
                <a:gdLst>
                  <a:gd name="connsiteX0" fmla="*/ 0 w 959643"/>
                  <a:gd name="connsiteY0" fmla="*/ 357188 h 735807"/>
                  <a:gd name="connsiteX1" fmla="*/ 433387 w 959643"/>
                  <a:gd name="connsiteY1" fmla="*/ 0 h 735807"/>
                  <a:gd name="connsiteX2" fmla="*/ 959643 w 959643"/>
                  <a:gd name="connsiteY2" fmla="*/ 264319 h 735807"/>
                  <a:gd name="connsiteX3" fmla="*/ 600075 w 959643"/>
                  <a:gd name="connsiteY3" fmla="*/ 735807 h 735807"/>
                  <a:gd name="connsiteX4" fmla="*/ 54768 w 959643"/>
                  <a:gd name="connsiteY4" fmla="*/ 471488 h 735807"/>
                  <a:gd name="connsiteX5" fmla="*/ 0 w 959643"/>
                  <a:gd name="connsiteY5" fmla="*/ 357188 h 735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9643" h="735807">
                    <a:moveTo>
                      <a:pt x="0" y="357188"/>
                    </a:moveTo>
                    <a:lnTo>
                      <a:pt x="433387" y="0"/>
                    </a:lnTo>
                    <a:lnTo>
                      <a:pt x="959643" y="264319"/>
                    </a:lnTo>
                    <a:lnTo>
                      <a:pt x="600075" y="735807"/>
                    </a:lnTo>
                    <a:lnTo>
                      <a:pt x="54768" y="471488"/>
                    </a:lnTo>
                    <a:lnTo>
                      <a:pt x="0" y="357188"/>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3" name="任意多边形: 形状 482">
                <a:extLst>
                  <a:ext uri="{FF2B5EF4-FFF2-40B4-BE49-F238E27FC236}">
                    <a16:creationId xmlns:a16="http://schemas.microsoft.com/office/drawing/2014/main" id="{1A97AD79-33F5-4604-014D-655B4936834E}"/>
                  </a:ext>
                </a:extLst>
              </p:cNvPr>
              <p:cNvSpPr/>
              <p:nvPr/>
            </p:nvSpPr>
            <p:spPr>
              <a:xfrm>
                <a:off x="6357938" y="2712244"/>
                <a:ext cx="1031081" cy="731044"/>
              </a:xfrm>
              <a:custGeom>
                <a:avLst/>
                <a:gdLst>
                  <a:gd name="connsiteX0" fmla="*/ 2381 w 1031081"/>
                  <a:gd name="connsiteY0" fmla="*/ 0 h 731044"/>
                  <a:gd name="connsiteX1" fmla="*/ 1031081 w 1031081"/>
                  <a:gd name="connsiteY1" fmla="*/ 111919 h 731044"/>
                  <a:gd name="connsiteX2" fmla="*/ 857250 w 1031081"/>
                  <a:gd name="connsiteY2" fmla="*/ 731044 h 731044"/>
                  <a:gd name="connsiteX3" fmla="*/ 538162 w 1031081"/>
                  <a:gd name="connsiteY3" fmla="*/ 650081 h 731044"/>
                  <a:gd name="connsiteX4" fmla="*/ 0 w 1031081"/>
                  <a:gd name="connsiteY4" fmla="*/ 376237 h 731044"/>
                  <a:gd name="connsiteX5" fmla="*/ 2381 w 1031081"/>
                  <a:gd name="connsiteY5" fmla="*/ 0 h 7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1081" h="731044">
                    <a:moveTo>
                      <a:pt x="2381" y="0"/>
                    </a:moveTo>
                    <a:lnTo>
                      <a:pt x="1031081" y="111919"/>
                    </a:lnTo>
                    <a:lnTo>
                      <a:pt x="857250" y="731044"/>
                    </a:lnTo>
                    <a:lnTo>
                      <a:pt x="538162" y="650081"/>
                    </a:lnTo>
                    <a:lnTo>
                      <a:pt x="0" y="376237"/>
                    </a:lnTo>
                    <a:cubicBezTo>
                      <a:pt x="794" y="250825"/>
                      <a:pt x="1587" y="125412"/>
                      <a:pt x="2381" y="0"/>
                    </a:cubicBez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4" name="任意多边形: 形状 483">
                <a:extLst>
                  <a:ext uri="{FF2B5EF4-FFF2-40B4-BE49-F238E27FC236}">
                    <a16:creationId xmlns:a16="http://schemas.microsoft.com/office/drawing/2014/main" id="{5CFD50DD-8C6A-8719-992D-F282FB212F18}"/>
                  </a:ext>
                </a:extLst>
              </p:cNvPr>
              <p:cNvSpPr/>
              <p:nvPr/>
            </p:nvSpPr>
            <p:spPr>
              <a:xfrm>
                <a:off x="6255544" y="2326481"/>
                <a:ext cx="1226344" cy="504825"/>
              </a:xfrm>
              <a:custGeom>
                <a:avLst/>
                <a:gdLst>
                  <a:gd name="connsiteX0" fmla="*/ 0 w 1226344"/>
                  <a:gd name="connsiteY0" fmla="*/ 102394 h 504825"/>
                  <a:gd name="connsiteX1" fmla="*/ 126206 w 1226344"/>
                  <a:gd name="connsiteY1" fmla="*/ 64294 h 504825"/>
                  <a:gd name="connsiteX2" fmla="*/ 931069 w 1226344"/>
                  <a:gd name="connsiteY2" fmla="*/ 0 h 504825"/>
                  <a:gd name="connsiteX3" fmla="*/ 1204912 w 1226344"/>
                  <a:gd name="connsiteY3" fmla="*/ 40482 h 504825"/>
                  <a:gd name="connsiteX4" fmla="*/ 1226344 w 1226344"/>
                  <a:gd name="connsiteY4" fmla="*/ 126207 h 504825"/>
                  <a:gd name="connsiteX5" fmla="*/ 1135856 w 1226344"/>
                  <a:gd name="connsiteY5" fmla="*/ 504825 h 504825"/>
                  <a:gd name="connsiteX6" fmla="*/ 97631 w 1226344"/>
                  <a:gd name="connsiteY6" fmla="*/ 378619 h 504825"/>
                  <a:gd name="connsiteX7" fmla="*/ 0 w 1226344"/>
                  <a:gd name="connsiteY7" fmla="*/ 102394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6344" h="504825">
                    <a:moveTo>
                      <a:pt x="0" y="102394"/>
                    </a:moveTo>
                    <a:lnTo>
                      <a:pt x="126206" y="64294"/>
                    </a:lnTo>
                    <a:lnTo>
                      <a:pt x="931069" y="0"/>
                    </a:lnTo>
                    <a:lnTo>
                      <a:pt x="1204912" y="40482"/>
                    </a:lnTo>
                    <a:lnTo>
                      <a:pt x="1226344" y="126207"/>
                    </a:lnTo>
                    <a:lnTo>
                      <a:pt x="1135856" y="504825"/>
                    </a:lnTo>
                    <a:lnTo>
                      <a:pt x="97631" y="378619"/>
                    </a:lnTo>
                    <a:lnTo>
                      <a:pt x="0" y="102394"/>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5" name="任意多边形: 形状 484">
                <a:extLst>
                  <a:ext uri="{FF2B5EF4-FFF2-40B4-BE49-F238E27FC236}">
                    <a16:creationId xmlns:a16="http://schemas.microsoft.com/office/drawing/2014/main" id="{62FE39D8-7B27-850F-26F6-B286729B2B5D}"/>
                  </a:ext>
                </a:extLst>
              </p:cNvPr>
              <p:cNvSpPr/>
              <p:nvPr/>
            </p:nvSpPr>
            <p:spPr>
              <a:xfrm>
                <a:off x="6162675" y="1347788"/>
                <a:ext cx="1164431" cy="1076325"/>
              </a:xfrm>
              <a:custGeom>
                <a:avLst/>
                <a:gdLst>
                  <a:gd name="connsiteX0" fmla="*/ 0 w 1164431"/>
                  <a:gd name="connsiteY0" fmla="*/ 923925 h 1076325"/>
                  <a:gd name="connsiteX1" fmla="*/ 40481 w 1164431"/>
                  <a:gd name="connsiteY1" fmla="*/ 1016793 h 1076325"/>
                  <a:gd name="connsiteX2" fmla="*/ 97631 w 1164431"/>
                  <a:gd name="connsiteY2" fmla="*/ 1076325 h 1076325"/>
                  <a:gd name="connsiteX3" fmla="*/ 235744 w 1164431"/>
                  <a:gd name="connsiteY3" fmla="*/ 1031081 h 1076325"/>
                  <a:gd name="connsiteX4" fmla="*/ 881063 w 1164431"/>
                  <a:gd name="connsiteY4" fmla="*/ 466725 h 1076325"/>
                  <a:gd name="connsiteX5" fmla="*/ 1164431 w 1164431"/>
                  <a:gd name="connsiteY5" fmla="*/ 0 h 1076325"/>
                  <a:gd name="connsiteX6" fmla="*/ 611981 w 1164431"/>
                  <a:gd name="connsiteY6" fmla="*/ 88106 h 1076325"/>
                  <a:gd name="connsiteX7" fmla="*/ 0 w 1164431"/>
                  <a:gd name="connsiteY7" fmla="*/ 923925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431" h="1076325">
                    <a:moveTo>
                      <a:pt x="0" y="923925"/>
                    </a:moveTo>
                    <a:lnTo>
                      <a:pt x="40481" y="1016793"/>
                    </a:lnTo>
                    <a:lnTo>
                      <a:pt x="97631" y="1076325"/>
                    </a:lnTo>
                    <a:lnTo>
                      <a:pt x="235744" y="1031081"/>
                    </a:lnTo>
                    <a:lnTo>
                      <a:pt x="881063" y="466725"/>
                    </a:lnTo>
                    <a:lnTo>
                      <a:pt x="1164431" y="0"/>
                    </a:lnTo>
                    <a:lnTo>
                      <a:pt x="611981" y="88106"/>
                    </a:lnTo>
                    <a:lnTo>
                      <a:pt x="0" y="923925"/>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6" name="任意多边形: 形状 485">
                <a:extLst>
                  <a:ext uri="{FF2B5EF4-FFF2-40B4-BE49-F238E27FC236}">
                    <a16:creationId xmlns:a16="http://schemas.microsoft.com/office/drawing/2014/main" id="{E9B1363F-570B-3BEC-7573-6B9368094F2F}"/>
                  </a:ext>
                </a:extLst>
              </p:cNvPr>
              <p:cNvSpPr/>
              <p:nvPr/>
            </p:nvSpPr>
            <p:spPr>
              <a:xfrm>
                <a:off x="5045869" y="1866900"/>
                <a:ext cx="1143000" cy="671513"/>
              </a:xfrm>
              <a:custGeom>
                <a:avLst/>
                <a:gdLst>
                  <a:gd name="connsiteX0" fmla="*/ 42862 w 1143000"/>
                  <a:gd name="connsiteY0" fmla="*/ 0 h 671513"/>
                  <a:gd name="connsiteX1" fmla="*/ 838200 w 1143000"/>
                  <a:gd name="connsiteY1" fmla="*/ 90488 h 671513"/>
                  <a:gd name="connsiteX2" fmla="*/ 1116806 w 1143000"/>
                  <a:gd name="connsiteY2" fmla="*/ 402431 h 671513"/>
                  <a:gd name="connsiteX3" fmla="*/ 1143000 w 1143000"/>
                  <a:gd name="connsiteY3" fmla="*/ 500063 h 671513"/>
                  <a:gd name="connsiteX4" fmla="*/ 0 w 1143000"/>
                  <a:gd name="connsiteY4" fmla="*/ 671513 h 671513"/>
                  <a:gd name="connsiteX5" fmla="*/ 42862 w 1143000"/>
                  <a:gd name="connsiteY5" fmla="*/ 0 h 671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0" h="671513">
                    <a:moveTo>
                      <a:pt x="42862" y="0"/>
                    </a:moveTo>
                    <a:lnTo>
                      <a:pt x="838200" y="90488"/>
                    </a:lnTo>
                    <a:lnTo>
                      <a:pt x="1116806" y="402431"/>
                    </a:lnTo>
                    <a:lnTo>
                      <a:pt x="1143000" y="500063"/>
                    </a:lnTo>
                    <a:lnTo>
                      <a:pt x="0" y="671513"/>
                    </a:lnTo>
                    <a:lnTo>
                      <a:pt x="42862" y="0"/>
                    </a:lnTo>
                    <a:close/>
                  </a:path>
                </a:pathLst>
              </a:custGeom>
              <a:solidFill>
                <a:srgbClr val="00B05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54" name="直接连接符 453">
              <a:extLst>
                <a:ext uri="{FF2B5EF4-FFF2-40B4-BE49-F238E27FC236}">
                  <a16:creationId xmlns:a16="http://schemas.microsoft.com/office/drawing/2014/main" id="{59FB069E-8847-3E21-3D9F-2379F935E90E}"/>
                </a:ext>
              </a:extLst>
            </p:cNvPr>
            <p:cNvCxnSpPr>
              <a:cxnSpLocks/>
            </p:cNvCxnSpPr>
            <p:nvPr/>
          </p:nvCxnSpPr>
          <p:spPr>
            <a:xfrm>
              <a:off x="5191564" y="3081338"/>
              <a:ext cx="1166374" cy="852487"/>
            </a:xfrm>
            <a:prstGeom prst="line">
              <a:avLst/>
            </a:prstGeom>
          </p:spPr>
          <p:style>
            <a:lnRef idx="2">
              <a:schemeClr val="accent1"/>
            </a:lnRef>
            <a:fillRef idx="0">
              <a:schemeClr val="accent1"/>
            </a:fillRef>
            <a:effectRef idx="1">
              <a:schemeClr val="accent1"/>
            </a:effectRef>
            <a:fontRef idx="minor">
              <a:schemeClr val="tx1"/>
            </a:fontRef>
          </p:style>
        </p:cxnSp>
        <p:cxnSp>
          <p:nvCxnSpPr>
            <p:cNvPr id="455" name="直接连接符 454">
              <a:extLst>
                <a:ext uri="{FF2B5EF4-FFF2-40B4-BE49-F238E27FC236}">
                  <a16:creationId xmlns:a16="http://schemas.microsoft.com/office/drawing/2014/main" id="{963540AB-BF87-F5A4-90C5-3F8074AE21DF}"/>
                </a:ext>
              </a:extLst>
            </p:cNvPr>
            <p:cNvCxnSpPr>
              <a:cxnSpLocks/>
            </p:cNvCxnSpPr>
            <p:nvPr/>
          </p:nvCxnSpPr>
          <p:spPr>
            <a:xfrm>
              <a:off x="5191564" y="3098006"/>
              <a:ext cx="971111" cy="1187791"/>
            </a:xfrm>
            <a:prstGeom prst="line">
              <a:avLst/>
            </a:prstGeom>
          </p:spPr>
          <p:style>
            <a:lnRef idx="2">
              <a:schemeClr val="accent1"/>
            </a:lnRef>
            <a:fillRef idx="0">
              <a:schemeClr val="accent1"/>
            </a:fillRef>
            <a:effectRef idx="1">
              <a:schemeClr val="accent1"/>
            </a:effectRef>
            <a:fontRef idx="minor">
              <a:schemeClr val="tx1"/>
            </a:fontRef>
          </p:style>
        </p:cxnSp>
        <p:cxnSp>
          <p:nvCxnSpPr>
            <p:cNvPr id="456" name="直接连接符 455">
              <a:extLst>
                <a:ext uri="{FF2B5EF4-FFF2-40B4-BE49-F238E27FC236}">
                  <a16:creationId xmlns:a16="http://schemas.microsoft.com/office/drawing/2014/main" id="{7785C343-8877-E5EE-1AEC-BF9BFEBE2FBC}"/>
                </a:ext>
              </a:extLst>
            </p:cNvPr>
            <p:cNvCxnSpPr>
              <a:cxnSpLocks/>
            </p:cNvCxnSpPr>
            <p:nvPr/>
          </p:nvCxnSpPr>
          <p:spPr>
            <a:xfrm>
              <a:off x="5212556" y="3098006"/>
              <a:ext cx="1312069" cy="53340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7" name="直接连接符 456">
              <a:extLst>
                <a:ext uri="{FF2B5EF4-FFF2-40B4-BE49-F238E27FC236}">
                  <a16:creationId xmlns:a16="http://schemas.microsoft.com/office/drawing/2014/main" id="{E3FED488-75A4-B4F7-F5DD-E8A6480CC409}"/>
                </a:ext>
              </a:extLst>
            </p:cNvPr>
            <p:cNvCxnSpPr>
              <a:cxnSpLocks/>
            </p:cNvCxnSpPr>
            <p:nvPr/>
          </p:nvCxnSpPr>
          <p:spPr>
            <a:xfrm flipV="1">
              <a:off x="5212556" y="2946412"/>
              <a:ext cx="1816894" cy="134926"/>
            </a:xfrm>
            <a:prstGeom prst="line">
              <a:avLst/>
            </a:prstGeom>
          </p:spPr>
          <p:style>
            <a:lnRef idx="2">
              <a:schemeClr val="accent1"/>
            </a:lnRef>
            <a:fillRef idx="0">
              <a:schemeClr val="accent1"/>
            </a:fillRef>
            <a:effectRef idx="1">
              <a:schemeClr val="accent1"/>
            </a:effectRef>
            <a:fontRef idx="minor">
              <a:schemeClr val="tx1"/>
            </a:fontRef>
          </p:style>
        </p:cxnSp>
        <p:cxnSp>
          <p:nvCxnSpPr>
            <p:cNvPr id="458" name="直接连接符 457">
              <a:extLst>
                <a:ext uri="{FF2B5EF4-FFF2-40B4-BE49-F238E27FC236}">
                  <a16:creationId xmlns:a16="http://schemas.microsoft.com/office/drawing/2014/main" id="{532A3AD7-575E-F0B5-2B02-D642C14C04D6}"/>
                </a:ext>
              </a:extLst>
            </p:cNvPr>
            <p:cNvCxnSpPr>
              <a:cxnSpLocks/>
            </p:cNvCxnSpPr>
            <p:nvPr/>
          </p:nvCxnSpPr>
          <p:spPr>
            <a:xfrm flipV="1">
              <a:off x="5212556" y="2629059"/>
              <a:ext cx="1878807" cy="452279"/>
            </a:xfrm>
            <a:prstGeom prst="line">
              <a:avLst/>
            </a:prstGeom>
          </p:spPr>
          <p:style>
            <a:lnRef idx="2">
              <a:schemeClr val="accent1"/>
            </a:lnRef>
            <a:fillRef idx="0">
              <a:schemeClr val="accent1"/>
            </a:fillRef>
            <a:effectRef idx="1">
              <a:schemeClr val="accent1"/>
            </a:effectRef>
            <a:fontRef idx="minor">
              <a:schemeClr val="tx1"/>
            </a:fontRef>
          </p:style>
        </p:cxnSp>
        <p:cxnSp>
          <p:nvCxnSpPr>
            <p:cNvPr id="459" name="直接连接符 458">
              <a:extLst>
                <a:ext uri="{FF2B5EF4-FFF2-40B4-BE49-F238E27FC236}">
                  <a16:creationId xmlns:a16="http://schemas.microsoft.com/office/drawing/2014/main" id="{369A7C53-9C08-84DC-6B1E-EE7E1A275B7E}"/>
                </a:ext>
              </a:extLst>
            </p:cNvPr>
            <p:cNvCxnSpPr>
              <a:cxnSpLocks/>
            </p:cNvCxnSpPr>
            <p:nvPr/>
          </p:nvCxnSpPr>
          <p:spPr>
            <a:xfrm flipV="1">
              <a:off x="5191564" y="1850257"/>
              <a:ext cx="1553326" cy="1231081"/>
            </a:xfrm>
            <a:prstGeom prst="line">
              <a:avLst/>
            </a:prstGeom>
          </p:spPr>
          <p:style>
            <a:lnRef idx="2">
              <a:schemeClr val="accent1"/>
            </a:lnRef>
            <a:fillRef idx="0">
              <a:schemeClr val="accent1"/>
            </a:fillRef>
            <a:effectRef idx="1">
              <a:schemeClr val="accent1"/>
            </a:effectRef>
            <a:fontRef idx="minor">
              <a:schemeClr val="tx1"/>
            </a:fontRef>
          </p:style>
        </p:cxnSp>
        <p:cxnSp>
          <p:nvCxnSpPr>
            <p:cNvPr id="460" name="直接连接符 459">
              <a:extLst>
                <a:ext uri="{FF2B5EF4-FFF2-40B4-BE49-F238E27FC236}">
                  <a16:creationId xmlns:a16="http://schemas.microsoft.com/office/drawing/2014/main" id="{D70163B3-CC82-57AB-C242-9D2DCCB91201}"/>
                </a:ext>
              </a:extLst>
            </p:cNvPr>
            <p:cNvCxnSpPr>
              <a:cxnSpLocks/>
            </p:cNvCxnSpPr>
            <p:nvPr/>
          </p:nvCxnSpPr>
          <p:spPr>
            <a:xfrm flipV="1">
              <a:off x="5196066" y="2220529"/>
              <a:ext cx="193161" cy="860809"/>
            </a:xfrm>
            <a:prstGeom prst="line">
              <a:avLst/>
            </a:prstGeom>
          </p:spPr>
          <p:style>
            <a:lnRef idx="2">
              <a:schemeClr val="accent1"/>
            </a:lnRef>
            <a:fillRef idx="0">
              <a:schemeClr val="accent1"/>
            </a:fillRef>
            <a:effectRef idx="1">
              <a:schemeClr val="accent1"/>
            </a:effectRef>
            <a:fontRef idx="minor">
              <a:schemeClr val="tx1"/>
            </a:fontRef>
          </p:style>
        </p:cxnSp>
        <p:cxnSp>
          <p:nvCxnSpPr>
            <p:cNvPr id="461" name="直接连接符 460">
              <a:extLst>
                <a:ext uri="{FF2B5EF4-FFF2-40B4-BE49-F238E27FC236}">
                  <a16:creationId xmlns:a16="http://schemas.microsoft.com/office/drawing/2014/main" id="{B304B452-EA1D-DD31-7FE7-711B7C29CFC1}"/>
                </a:ext>
              </a:extLst>
            </p:cNvPr>
            <p:cNvCxnSpPr>
              <a:cxnSpLocks/>
            </p:cNvCxnSpPr>
            <p:nvPr/>
          </p:nvCxnSpPr>
          <p:spPr>
            <a:xfrm flipH="1" flipV="1">
              <a:off x="4753509" y="2207793"/>
              <a:ext cx="451232" cy="877304"/>
            </a:xfrm>
            <a:prstGeom prst="line">
              <a:avLst/>
            </a:prstGeom>
          </p:spPr>
          <p:style>
            <a:lnRef idx="2">
              <a:schemeClr val="accent1"/>
            </a:lnRef>
            <a:fillRef idx="0">
              <a:schemeClr val="accent1"/>
            </a:fillRef>
            <a:effectRef idx="1">
              <a:schemeClr val="accent1"/>
            </a:effectRef>
            <a:fontRef idx="minor">
              <a:schemeClr val="tx1"/>
            </a:fontRef>
          </p:style>
        </p:cxnSp>
        <p:cxnSp>
          <p:nvCxnSpPr>
            <p:cNvPr id="462" name="直接连接符 461">
              <a:extLst>
                <a:ext uri="{FF2B5EF4-FFF2-40B4-BE49-F238E27FC236}">
                  <a16:creationId xmlns:a16="http://schemas.microsoft.com/office/drawing/2014/main" id="{7EAFF315-B0FB-1851-343B-9D8F3BCC9549}"/>
                </a:ext>
              </a:extLst>
            </p:cNvPr>
            <p:cNvCxnSpPr>
              <a:cxnSpLocks/>
            </p:cNvCxnSpPr>
            <p:nvPr/>
          </p:nvCxnSpPr>
          <p:spPr>
            <a:xfrm flipH="1" flipV="1">
              <a:off x="4373954" y="2357621"/>
              <a:ext cx="836477" cy="727453"/>
            </a:xfrm>
            <a:prstGeom prst="line">
              <a:avLst/>
            </a:prstGeom>
          </p:spPr>
          <p:style>
            <a:lnRef idx="2">
              <a:schemeClr val="accent1"/>
            </a:lnRef>
            <a:fillRef idx="0">
              <a:schemeClr val="accent1"/>
            </a:fillRef>
            <a:effectRef idx="1">
              <a:schemeClr val="accent1"/>
            </a:effectRef>
            <a:fontRef idx="minor">
              <a:schemeClr val="tx1"/>
            </a:fontRef>
          </p:style>
        </p:cxnSp>
        <p:cxnSp>
          <p:nvCxnSpPr>
            <p:cNvPr id="463" name="直接连接符 462">
              <a:extLst>
                <a:ext uri="{FF2B5EF4-FFF2-40B4-BE49-F238E27FC236}">
                  <a16:creationId xmlns:a16="http://schemas.microsoft.com/office/drawing/2014/main" id="{45F4CC8B-3DFD-5670-E12C-EC9040F9C547}"/>
                </a:ext>
              </a:extLst>
            </p:cNvPr>
            <p:cNvCxnSpPr>
              <a:cxnSpLocks/>
            </p:cNvCxnSpPr>
            <p:nvPr/>
          </p:nvCxnSpPr>
          <p:spPr>
            <a:xfrm flipH="1" flipV="1">
              <a:off x="3694492" y="3051346"/>
              <a:ext cx="1510249" cy="44279"/>
            </a:xfrm>
            <a:prstGeom prst="line">
              <a:avLst/>
            </a:prstGeom>
          </p:spPr>
          <p:style>
            <a:lnRef idx="2">
              <a:schemeClr val="accent1"/>
            </a:lnRef>
            <a:fillRef idx="0">
              <a:schemeClr val="accent1"/>
            </a:fillRef>
            <a:effectRef idx="1">
              <a:schemeClr val="accent1"/>
            </a:effectRef>
            <a:fontRef idx="minor">
              <a:schemeClr val="tx1"/>
            </a:fontRef>
          </p:style>
        </p:cxnSp>
        <p:cxnSp>
          <p:nvCxnSpPr>
            <p:cNvPr id="464" name="直接连接符 463">
              <a:extLst>
                <a:ext uri="{FF2B5EF4-FFF2-40B4-BE49-F238E27FC236}">
                  <a16:creationId xmlns:a16="http://schemas.microsoft.com/office/drawing/2014/main" id="{E7C248AF-C6D7-CC18-079D-5AED7FEDD6E0}"/>
                </a:ext>
              </a:extLst>
            </p:cNvPr>
            <p:cNvCxnSpPr>
              <a:cxnSpLocks/>
            </p:cNvCxnSpPr>
            <p:nvPr/>
          </p:nvCxnSpPr>
          <p:spPr>
            <a:xfrm flipH="1">
              <a:off x="4091600" y="3097627"/>
              <a:ext cx="1113141" cy="446382"/>
            </a:xfrm>
            <a:prstGeom prst="line">
              <a:avLst/>
            </a:prstGeom>
          </p:spPr>
          <p:style>
            <a:lnRef idx="2">
              <a:schemeClr val="accent1"/>
            </a:lnRef>
            <a:fillRef idx="0">
              <a:schemeClr val="accent1"/>
            </a:fillRef>
            <a:effectRef idx="1">
              <a:schemeClr val="accent1"/>
            </a:effectRef>
            <a:fontRef idx="minor">
              <a:schemeClr val="tx1"/>
            </a:fontRef>
          </p:style>
        </p:cxnSp>
        <p:cxnSp>
          <p:nvCxnSpPr>
            <p:cNvPr id="465" name="直接连接符 464">
              <a:extLst>
                <a:ext uri="{FF2B5EF4-FFF2-40B4-BE49-F238E27FC236}">
                  <a16:creationId xmlns:a16="http://schemas.microsoft.com/office/drawing/2014/main" id="{B37B8E3C-228E-4607-D212-C3659C579A8F}"/>
                </a:ext>
              </a:extLst>
            </p:cNvPr>
            <p:cNvCxnSpPr>
              <a:cxnSpLocks/>
            </p:cNvCxnSpPr>
            <p:nvPr/>
          </p:nvCxnSpPr>
          <p:spPr>
            <a:xfrm flipH="1">
              <a:off x="4388461" y="3098029"/>
              <a:ext cx="824095" cy="795315"/>
            </a:xfrm>
            <a:prstGeom prst="line">
              <a:avLst/>
            </a:prstGeom>
          </p:spPr>
          <p:style>
            <a:lnRef idx="2">
              <a:schemeClr val="accent1"/>
            </a:lnRef>
            <a:fillRef idx="0">
              <a:schemeClr val="accent1"/>
            </a:fillRef>
            <a:effectRef idx="1">
              <a:schemeClr val="accent1"/>
            </a:effectRef>
            <a:fontRef idx="minor">
              <a:schemeClr val="tx1"/>
            </a:fontRef>
          </p:style>
        </p:cxnSp>
        <p:cxnSp>
          <p:nvCxnSpPr>
            <p:cNvPr id="466" name="直接连接符 465">
              <a:extLst>
                <a:ext uri="{FF2B5EF4-FFF2-40B4-BE49-F238E27FC236}">
                  <a16:creationId xmlns:a16="http://schemas.microsoft.com/office/drawing/2014/main" id="{A768F306-4B64-1ED3-9F28-19A313288E30}"/>
                </a:ext>
              </a:extLst>
            </p:cNvPr>
            <p:cNvCxnSpPr>
              <a:cxnSpLocks/>
            </p:cNvCxnSpPr>
            <p:nvPr/>
          </p:nvCxnSpPr>
          <p:spPr>
            <a:xfrm flipH="1">
              <a:off x="4506425" y="3096027"/>
              <a:ext cx="706131" cy="867790"/>
            </a:xfrm>
            <a:prstGeom prst="line">
              <a:avLst/>
            </a:prstGeom>
          </p:spPr>
          <p:style>
            <a:lnRef idx="2">
              <a:schemeClr val="accent1"/>
            </a:lnRef>
            <a:fillRef idx="0">
              <a:schemeClr val="accent1"/>
            </a:fillRef>
            <a:effectRef idx="1">
              <a:schemeClr val="accent1"/>
            </a:effectRef>
            <a:fontRef idx="minor">
              <a:schemeClr val="tx1"/>
            </a:fontRef>
          </p:style>
        </p:cxnSp>
        <p:cxnSp>
          <p:nvCxnSpPr>
            <p:cNvPr id="467" name="直接连接符 466">
              <a:extLst>
                <a:ext uri="{FF2B5EF4-FFF2-40B4-BE49-F238E27FC236}">
                  <a16:creationId xmlns:a16="http://schemas.microsoft.com/office/drawing/2014/main" id="{F1FFEFF1-CAE8-6F3D-BF01-13D8A30C8B3E}"/>
                </a:ext>
              </a:extLst>
            </p:cNvPr>
            <p:cNvCxnSpPr>
              <a:cxnSpLocks/>
            </p:cNvCxnSpPr>
            <p:nvPr/>
          </p:nvCxnSpPr>
          <p:spPr>
            <a:xfrm flipH="1">
              <a:off x="4401755" y="3098029"/>
              <a:ext cx="805718" cy="1316112"/>
            </a:xfrm>
            <a:prstGeom prst="line">
              <a:avLst/>
            </a:prstGeom>
          </p:spPr>
          <p:style>
            <a:lnRef idx="2">
              <a:schemeClr val="accent1"/>
            </a:lnRef>
            <a:fillRef idx="0">
              <a:schemeClr val="accent1"/>
            </a:fillRef>
            <a:effectRef idx="1">
              <a:schemeClr val="accent1"/>
            </a:effectRef>
            <a:fontRef idx="minor">
              <a:schemeClr val="tx1"/>
            </a:fontRef>
          </p:style>
        </p:cxnSp>
        <p:cxnSp>
          <p:nvCxnSpPr>
            <p:cNvPr id="468" name="直接连接符 467">
              <a:extLst>
                <a:ext uri="{FF2B5EF4-FFF2-40B4-BE49-F238E27FC236}">
                  <a16:creationId xmlns:a16="http://schemas.microsoft.com/office/drawing/2014/main" id="{51A132C8-5023-66E8-131B-5733E2F77D3E}"/>
                </a:ext>
              </a:extLst>
            </p:cNvPr>
            <p:cNvCxnSpPr>
              <a:cxnSpLocks/>
            </p:cNvCxnSpPr>
            <p:nvPr/>
          </p:nvCxnSpPr>
          <p:spPr>
            <a:xfrm flipH="1">
              <a:off x="4876719" y="3108557"/>
              <a:ext cx="328022" cy="1439178"/>
            </a:xfrm>
            <a:prstGeom prst="line">
              <a:avLst/>
            </a:prstGeom>
          </p:spPr>
          <p:style>
            <a:lnRef idx="2">
              <a:schemeClr val="accent1"/>
            </a:lnRef>
            <a:fillRef idx="0">
              <a:schemeClr val="accent1"/>
            </a:fillRef>
            <a:effectRef idx="1">
              <a:schemeClr val="accent1"/>
            </a:effectRef>
            <a:fontRef idx="minor">
              <a:schemeClr val="tx1"/>
            </a:fontRef>
          </p:style>
        </p:cxnSp>
        <p:cxnSp>
          <p:nvCxnSpPr>
            <p:cNvPr id="469" name="直接连接符 468">
              <a:extLst>
                <a:ext uri="{FF2B5EF4-FFF2-40B4-BE49-F238E27FC236}">
                  <a16:creationId xmlns:a16="http://schemas.microsoft.com/office/drawing/2014/main" id="{9DE689D0-7AC8-C7D1-911D-11CEBAA2F24D}"/>
                </a:ext>
              </a:extLst>
            </p:cNvPr>
            <p:cNvCxnSpPr>
              <a:cxnSpLocks/>
            </p:cNvCxnSpPr>
            <p:nvPr/>
          </p:nvCxnSpPr>
          <p:spPr>
            <a:xfrm>
              <a:off x="5204741" y="3101742"/>
              <a:ext cx="94354" cy="1224612"/>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489" name="组合 488">
            <a:extLst>
              <a:ext uri="{FF2B5EF4-FFF2-40B4-BE49-F238E27FC236}">
                <a16:creationId xmlns:a16="http://schemas.microsoft.com/office/drawing/2014/main" id="{6EE6A7F5-BBC1-1032-D5F5-E9D34F24A358}"/>
              </a:ext>
            </a:extLst>
          </p:cNvPr>
          <p:cNvGrpSpPr/>
          <p:nvPr/>
        </p:nvGrpSpPr>
        <p:grpSpPr>
          <a:xfrm>
            <a:off x="367486" y="2409643"/>
            <a:ext cx="2451037" cy="2144658"/>
            <a:chOff x="1237672" y="0"/>
            <a:chExt cx="8323289" cy="6770255"/>
          </a:xfrm>
        </p:grpSpPr>
        <p:grpSp>
          <p:nvGrpSpPr>
            <p:cNvPr id="490" name="组合 489">
              <a:extLst>
                <a:ext uri="{FF2B5EF4-FFF2-40B4-BE49-F238E27FC236}">
                  <a16:creationId xmlns:a16="http://schemas.microsoft.com/office/drawing/2014/main" id="{877CABDC-9451-A870-9CEF-CA988ACB310D}"/>
                </a:ext>
              </a:extLst>
            </p:cNvPr>
            <p:cNvGrpSpPr/>
            <p:nvPr/>
          </p:nvGrpSpPr>
          <p:grpSpPr>
            <a:xfrm>
              <a:off x="1237672" y="0"/>
              <a:ext cx="8323289" cy="6770255"/>
              <a:chOff x="1237672" y="0"/>
              <a:chExt cx="8323289" cy="6770255"/>
            </a:xfrm>
          </p:grpSpPr>
          <p:pic>
            <p:nvPicPr>
              <p:cNvPr id="69" name="图片 68" descr="图表, 雷达图&#10;&#10;描述已自动生成">
                <a:extLst>
                  <a:ext uri="{FF2B5EF4-FFF2-40B4-BE49-F238E27FC236}">
                    <a16:creationId xmlns:a16="http://schemas.microsoft.com/office/drawing/2014/main" id="{7FE568FC-0AA9-61C0-6CB1-7F8719C91FB4}"/>
                  </a:ext>
                </a:extLst>
              </p:cNvPr>
              <p:cNvPicPr>
                <a:picLocks noChangeAspect="1"/>
              </p:cNvPicPr>
              <p:nvPr/>
            </p:nvPicPr>
            <p:blipFill>
              <a:blip r:embed="rId6">
                <a:extLst>
                  <a:ext uri="{28A0092B-C50C-407E-A947-70E740481C1C}">
                    <a14:useLocalDpi xmlns:a14="http://schemas.microsoft.com/office/drawing/2010/main" val="0"/>
                  </a:ext>
                </a:extLst>
              </a:blip>
              <a:srcRect l="13632" t="13199" r="10539" b="11650"/>
              <a:stretch/>
            </p:blipFill>
            <p:spPr>
              <a:xfrm>
                <a:off x="1237672" y="0"/>
                <a:ext cx="8323289" cy="6770255"/>
              </a:xfrm>
              <a:prstGeom prst="rect">
                <a:avLst/>
              </a:prstGeom>
            </p:spPr>
          </p:pic>
          <p:sp>
            <p:nvSpPr>
              <p:cNvPr id="70" name="任意多边形: 形状 69">
                <a:extLst>
                  <a:ext uri="{FF2B5EF4-FFF2-40B4-BE49-F238E27FC236}">
                    <a16:creationId xmlns:a16="http://schemas.microsoft.com/office/drawing/2014/main" id="{78F37F51-4AA6-6CCF-335E-0A0DD56F2D28}"/>
                  </a:ext>
                </a:extLst>
              </p:cNvPr>
              <p:cNvSpPr/>
              <p:nvPr/>
            </p:nvSpPr>
            <p:spPr>
              <a:xfrm>
                <a:off x="4688681" y="2731294"/>
                <a:ext cx="940594" cy="869156"/>
              </a:xfrm>
              <a:custGeom>
                <a:avLst/>
                <a:gdLst>
                  <a:gd name="connsiteX0" fmla="*/ 338138 w 940594"/>
                  <a:gd name="connsiteY0" fmla="*/ 0 h 869156"/>
                  <a:gd name="connsiteX1" fmla="*/ 121444 w 940594"/>
                  <a:gd name="connsiteY1" fmla="*/ 247650 h 869156"/>
                  <a:gd name="connsiteX2" fmla="*/ 0 w 940594"/>
                  <a:gd name="connsiteY2" fmla="*/ 540544 h 869156"/>
                  <a:gd name="connsiteX3" fmla="*/ 211932 w 940594"/>
                  <a:gd name="connsiteY3" fmla="*/ 804862 h 869156"/>
                  <a:gd name="connsiteX4" fmla="*/ 338138 w 940594"/>
                  <a:gd name="connsiteY4" fmla="*/ 869156 h 869156"/>
                  <a:gd name="connsiteX5" fmla="*/ 461963 w 940594"/>
                  <a:gd name="connsiteY5" fmla="*/ 866775 h 869156"/>
                  <a:gd name="connsiteX6" fmla="*/ 533400 w 940594"/>
                  <a:gd name="connsiteY6" fmla="*/ 864394 h 869156"/>
                  <a:gd name="connsiteX7" fmla="*/ 940594 w 940594"/>
                  <a:gd name="connsiteY7" fmla="*/ 709612 h 869156"/>
                  <a:gd name="connsiteX8" fmla="*/ 745332 w 940594"/>
                  <a:gd name="connsiteY8" fmla="*/ 228600 h 869156"/>
                  <a:gd name="connsiteX9" fmla="*/ 338138 w 940594"/>
                  <a:gd name="connsiteY9" fmla="*/ 0 h 869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0594" h="869156">
                    <a:moveTo>
                      <a:pt x="338138" y="0"/>
                    </a:moveTo>
                    <a:lnTo>
                      <a:pt x="121444" y="247650"/>
                    </a:lnTo>
                    <a:lnTo>
                      <a:pt x="0" y="540544"/>
                    </a:lnTo>
                    <a:lnTo>
                      <a:pt x="211932" y="804862"/>
                    </a:lnTo>
                    <a:lnTo>
                      <a:pt x="338138" y="869156"/>
                    </a:lnTo>
                    <a:lnTo>
                      <a:pt x="461963" y="866775"/>
                    </a:lnTo>
                    <a:lnTo>
                      <a:pt x="533400" y="864394"/>
                    </a:lnTo>
                    <a:lnTo>
                      <a:pt x="940594" y="709612"/>
                    </a:lnTo>
                    <a:lnTo>
                      <a:pt x="745332" y="228600"/>
                    </a:lnTo>
                    <a:lnTo>
                      <a:pt x="338138" y="0"/>
                    </a:lnTo>
                    <a:close/>
                  </a:path>
                </a:pathLst>
              </a:custGeom>
              <a:solidFill>
                <a:srgbClr val="CCD2D8">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70">
                <a:extLst>
                  <a:ext uri="{FF2B5EF4-FFF2-40B4-BE49-F238E27FC236}">
                    <a16:creationId xmlns:a16="http://schemas.microsoft.com/office/drawing/2014/main" id="{C4900782-E012-ADEC-E7F0-80E9AEE3AFA6}"/>
                  </a:ext>
                </a:extLst>
              </p:cNvPr>
              <p:cNvSpPr/>
              <p:nvPr/>
            </p:nvSpPr>
            <p:spPr>
              <a:xfrm>
                <a:off x="5029200" y="2368550"/>
                <a:ext cx="1238250" cy="593725"/>
              </a:xfrm>
              <a:custGeom>
                <a:avLst/>
                <a:gdLst>
                  <a:gd name="connsiteX0" fmla="*/ 12700 w 1238250"/>
                  <a:gd name="connsiteY0" fmla="*/ 161925 h 593725"/>
                  <a:gd name="connsiteX1" fmla="*/ 0 w 1238250"/>
                  <a:gd name="connsiteY1" fmla="*/ 368300 h 593725"/>
                  <a:gd name="connsiteX2" fmla="*/ 406400 w 1238250"/>
                  <a:gd name="connsiteY2" fmla="*/ 593725 h 593725"/>
                  <a:gd name="connsiteX3" fmla="*/ 1238250 w 1238250"/>
                  <a:gd name="connsiteY3" fmla="*/ 63500 h 593725"/>
                  <a:gd name="connsiteX4" fmla="*/ 1168400 w 1238250"/>
                  <a:gd name="connsiteY4" fmla="*/ 0 h 593725"/>
                  <a:gd name="connsiteX5" fmla="*/ 12700 w 1238250"/>
                  <a:gd name="connsiteY5" fmla="*/ 161925 h 59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0" h="593725">
                    <a:moveTo>
                      <a:pt x="12700" y="161925"/>
                    </a:moveTo>
                    <a:lnTo>
                      <a:pt x="0" y="368300"/>
                    </a:lnTo>
                    <a:lnTo>
                      <a:pt x="406400" y="593725"/>
                    </a:lnTo>
                    <a:lnTo>
                      <a:pt x="1238250" y="63500"/>
                    </a:lnTo>
                    <a:lnTo>
                      <a:pt x="1168400" y="0"/>
                    </a:lnTo>
                    <a:lnTo>
                      <a:pt x="12700" y="161925"/>
                    </a:lnTo>
                    <a:close/>
                  </a:path>
                </a:pathLst>
              </a:cu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71">
                <a:extLst>
                  <a:ext uri="{FF2B5EF4-FFF2-40B4-BE49-F238E27FC236}">
                    <a16:creationId xmlns:a16="http://schemas.microsoft.com/office/drawing/2014/main" id="{0925B454-7650-272D-3C1A-07C541B032B1}"/>
                  </a:ext>
                </a:extLst>
              </p:cNvPr>
              <p:cNvSpPr/>
              <p:nvPr/>
            </p:nvSpPr>
            <p:spPr>
              <a:xfrm>
                <a:off x="4222750" y="2447925"/>
                <a:ext cx="819150" cy="533400"/>
              </a:xfrm>
              <a:custGeom>
                <a:avLst/>
                <a:gdLst>
                  <a:gd name="connsiteX0" fmla="*/ 438150 w 819150"/>
                  <a:gd name="connsiteY0" fmla="*/ 0 h 533400"/>
                  <a:gd name="connsiteX1" fmla="*/ 819150 w 819150"/>
                  <a:gd name="connsiteY1" fmla="*/ 88900 h 533400"/>
                  <a:gd name="connsiteX2" fmla="*/ 796925 w 819150"/>
                  <a:gd name="connsiteY2" fmla="*/ 285750 h 533400"/>
                  <a:gd name="connsiteX3" fmla="*/ 590550 w 819150"/>
                  <a:gd name="connsiteY3" fmla="*/ 533400 h 533400"/>
                  <a:gd name="connsiteX4" fmla="*/ 0 w 819150"/>
                  <a:gd name="connsiteY4" fmla="*/ 168275 h 533400"/>
                  <a:gd name="connsiteX5" fmla="*/ 438150 w 819150"/>
                  <a:gd name="connsiteY5" fmla="*/ 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9150" h="533400">
                    <a:moveTo>
                      <a:pt x="438150" y="0"/>
                    </a:moveTo>
                    <a:lnTo>
                      <a:pt x="819150" y="88900"/>
                    </a:lnTo>
                    <a:lnTo>
                      <a:pt x="796925" y="285750"/>
                    </a:lnTo>
                    <a:lnTo>
                      <a:pt x="590550" y="533400"/>
                    </a:lnTo>
                    <a:lnTo>
                      <a:pt x="0" y="168275"/>
                    </a:lnTo>
                    <a:lnTo>
                      <a:pt x="438150" y="0"/>
                    </a:lnTo>
                    <a:close/>
                  </a:path>
                </a:pathLst>
              </a:cu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a:extLst>
                  <a:ext uri="{FF2B5EF4-FFF2-40B4-BE49-F238E27FC236}">
                    <a16:creationId xmlns:a16="http://schemas.microsoft.com/office/drawing/2014/main" id="{80E1CDDA-F610-F03A-CEA2-2C2DCA46D274}"/>
                  </a:ext>
                </a:extLst>
              </p:cNvPr>
              <p:cNvSpPr/>
              <p:nvPr/>
            </p:nvSpPr>
            <p:spPr>
              <a:xfrm>
                <a:off x="3917950" y="2613025"/>
                <a:ext cx="885825" cy="660400"/>
              </a:xfrm>
              <a:custGeom>
                <a:avLst/>
                <a:gdLst>
                  <a:gd name="connsiteX0" fmla="*/ 307975 w 885825"/>
                  <a:gd name="connsiteY0" fmla="*/ 0 h 660400"/>
                  <a:gd name="connsiteX1" fmla="*/ 0 w 885825"/>
                  <a:gd name="connsiteY1" fmla="*/ 22225 h 660400"/>
                  <a:gd name="connsiteX2" fmla="*/ 203200 w 885825"/>
                  <a:gd name="connsiteY2" fmla="*/ 542925 h 660400"/>
                  <a:gd name="connsiteX3" fmla="*/ 415925 w 885825"/>
                  <a:gd name="connsiteY3" fmla="*/ 615950 h 660400"/>
                  <a:gd name="connsiteX4" fmla="*/ 762000 w 885825"/>
                  <a:gd name="connsiteY4" fmla="*/ 660400 h 660400"/>
                  <a:gd name="connsiteX5" fmla="*/ 885825 w 885825"/>
                  <a:gd name="connsiteY5" fmla="*/ 381000 h 660400"/>
                  <a:gd name="connsiteX6" fmla="*/ 307975 w 885825"/>
                  <a:gd name="connsiteY6" fmla="*/ 0 h 66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5825" h="660400">
                    <a:moveTo>
                      <a:pt x="307975" y="0"/>
                    </a:moveTo>
                    <a:lnTo>
                      <a:pt x="0" y="22225"/>
                    </a:lnTo>
                    <a:lnTo>
                      <a:pt x="203200" y="542925"/>
                    </a:lnTo>
                    <a:lnTo>
                      <a:pt x="415925" y="615950"/>
                    </a:lnTo>
                    <a:lnTo>
                      <a:pt x="762000" y="660400"/>
                    </a:lnTo>
                    <a:lnTo>
                      <a:pt x="885825" y="381000"/>
                    </a:lnTo>
                    <a:lnTo>
                      <a:pt x="307975" y="0"/>
                    </a:lnTo>
                    <a:close/>
                  </a:path>
                </a:pathLst>
              </a:cu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a:extLst>
                  <a:ext uri="{FF2B5EF4-FFF2-40B4-BE49-F238E27FC236}">
                    <a16:creationId xmlns:a16="http://schemas.microsoft.com/office/drawing/2014/main" id="{8757964A-F584-4A36-C169-0727EDD2EC0B}"/>
                  </a:ext>
                </a:extLst>
              </p:cNvPr>
              <p:cNvSpPr/>
              <p:nvPr/>
            </p:nvSpPr>
            <p:spPr>
              <a:xfrm>
                <a:off x="4057650" y="3232150"/>
                <a:ext cx="841375" cy="571500"/>
              </a:xfrm>
              <a:custGeom>
                <a:avLst/>
                <a:gdLst>
                  <a:gd name="connsiteX0" fmla="*/ 273050 w 841375"/>
                  <a:gd name="connsiteY0" fmla="*/ 0 h 571500"/>
                  <a:gd name="connsiteX1" fmla="*/ 0 w 841375"/>
                  <a:gd name="connsiteY1" fmla="*/ 571500 h 571500"/>
                  <a:gd name="connsiteX2" fmla="*/ 619125 w 841375"/>
                  <a:gd name="connsiteY2" fmla="*/ 428625 h 571500"/>
                  <a:gd name="connsiteX3" fmla="*/ 841375 w 841375"/>
                  <a:gd name="connsiteY3" fmla="*/ 307975 h 571500"/>
                  <a:gd name="connsiteX4" fmla="*/ 628650 w 841375"/>
                  <a:gd name="connsiteY4" fmla="*/ 50800 h 571500"/>
                  <a:gd name="connsiteX5" fmla="*/ 273050 w 841375"/>
                  <a:gd name="connsiteY5" fmla="*/ 0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375" h="571500">
                    <a:moveTo>
                      <a:pt x="273050" y="0"/>
                    </a:moveTo>
                    <a:lnTo>
                      <a:pt x="0" y="571500"/>
                    </a:lnTo>
                    <a:lnTo>
                      <a:pt x="619125" y="428625"/>
                    </a:lnTo>
                    <a:lnTo>
                      <a:pt x="841375" y="307975"/>
                    </a:lnTo>
                    <a:lnTo>
                      <a:pt x="628650" y="50800"/>
                    </a:lnTo>
                    <a:lnTo>
                      <a:pt x="273050" y="0"/>
                    </a:lnTo>
                    <a:close/>
                  </a:path>
                </a:pathLst>
              </a:cu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a:extLst>
                  <a:ext uri="{FF2B5EF4-FFF2-40B4-BE49-F238E27FC236}">
                    <a16:creationId xmlns:a16="http://schemas.microsoft.com/office/drawing/2014/main" id="{E624B0AD-4F70-93B1-9E85-0F995E88EB2F}"/>
                  </a:ext>
                </a:extLst>
              </p:cNvPr>
              <p:cNvSpPr/>
              <p:nvPr/>
            </p:nvSpPr>
            <p:spPr>
              <a:xfrm>
                <a:off x="4457700" y="3549650"/>
                <a:ext cx="577850" cy="701675"/>
              </a:xfrm>
              <a:custGeom>
                <a:avLst/>
                <a:gdLst>
                  <a:gd name="connsiteX0" fmla="*/ 450850 w 577850"/>
                  <a:gd name="connsiteY0" fmla="*/ 0 h 701675"/>
                  <a:gd name="connsiteX1" fmla="*/ 577850 w 577850"/>
                  <a:gd name="connsiteY1" fmla="*/ 63500 h 701675"/>
                  <a:gd name="connsiteX2" fmla="*/ 412750 w 577850"/>
                  <a:gd name="connsiteY2" fmla="*/ 654050 h 701675"/>
                  <a:gd name="connsiteX3" fmla="*/ 269875 w 577850"/>
                  <a:gd name="connsiteY3" fmla="*/ 701675 h 701675"/>
                  <a:gd name="connsiteX4" fmla="*/ 0 w 577850"/>
                  <a:gd name="connsiteY4" fmla="*/ 635000 h 701675"/>
                  <a:gd name="connsiteX5" fmla="*/ 123825 w 577850"/>
                  <a:gd name="connsiteY5" fmla="*/ 215900 h 701675"/>
                  <a:gd name="connsiteX6" fmla="*/ 225425 w 577850"/>
                  <a:gd name="connsiteY6" fmla="*/ 111125 h 701675"/>
                  <a:gd name="connsiteX7" fmla="*/ 450850 w 577850"/>
                  <a:gd name="connsiteY7" fmla="*/ 0 h 70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7850" h="701675">
                    <a:moveTo>
                      <a:pt x="450850" y="0"/>
                    </a:moveTo>
                    <a:lnTo>
                      <a:pt x="577850" y="63500"/>
                    </a:lnTo>
                    <a:lnTo>
                      <a:pt x="412750" y="654050"/>
                    </a:lnTo>
                    <a:lnTo>
                      <a:pt x="269875" y="701675"/>
                    </a:lnTo>
                    <a:lnTo>
                      <a:pt x="0" y="635000"/>
                    </a:lnTo>
                    <a:lnTo>
                      <a:pt x="123825" y="215900"/>
                    </a:lnTo>
                    <a:lnTo>
                      <a:pt x="225425" y="111125"/>
                    </a:lnTo>
                    <a:lnTo>
                      <a:pt x="450850" y="0"/>
                    </a:lnTo>
                    <a:close/>
                  </a:path>
                </a:pathLst>
              </a:cu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形状 75">
                <a:extLst>
                  <a:ext uri="{FF2B5EF4-FFF2-40B4-BE49-F238E27FC236}">
                    <a16:creationId xmlns:a16="http://schemas.microsoft.com/office/drawing/2014/main" id="{77EB1BE8-50D5-1DC5-C106-0D16812C4DCA}"/>
                  </a:ext>
                </a:extLst>
              </p:cNvPr>
              <p:cNvSpPr/>
              <p:nvPr/>
            </p:nvSpPr>
            <p:spPr>
              <a:xfrm>
                <a:off x="4870450" y="3603625"/>
                <a:ext cx="469900" cy="635000"/>
              </a:xfrm>
              <a:custGeom>
                <a:avLst/>
                <a:gdLst>
                  <a:gd name="connsiteX0" fmla="*/ 171450 w 469900"/>
                  <a:gd name="connsiteY0" fmla="*/ 12700 h 635000"/>
                  <a:gd name="connsiteX1" fmla="*/ 276225 w 469900"/>
                  <a:gd name="connsiteY1" fmla="*/ 0 h 635000"/>
                  <a:gd name="connsiteX2" fmla="*/ 469900 w 469900"/>
                  <a:gd name="connsiteY2" fmla="*/ 631825 h 635000"/>
                  <a:gd name="connsiteX3" fmla="*/ 66675 w 469900"/>
                  <a:gd name="connsiteY3" fmla="*/ 635000 h 635000"/>
                  <a:gd name="connsiteX4" fmla="*/ 0 w 469900"/>
                  <a:gd name="connsiteY4" fmla="*/ 584200 h 635000"/>
                  <a:gd name="connsiteX5" fmla="*/ 171450 w 469900"/>
                  <a:gd name="connsiteY5" fmla="*/ 12700 h 6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9900" h="635000">
                    <a:moveTo>
                      <a:pt x="171450" y="12700"/>
                    </a:moveTo>
                    <a:lnTo>
                      <a:pt x="276225" y="0"/>
                    </a:lnTo>
                    <a:lnTo>
                      <a:pt x="469900" y="631825"/>
                    </a:lnTo>
                    <a:lnTo>
                      <a:pt x="66675" y="635000"/>
                    </a:lnTo>
                    <a:lnTo>
                      <a:pt x="0" y="584200"/>
                    </a:lnTo>
                    <a:lnTo>
                      <a:pt x="171450" y="12700"/>
                    </a:lnTo>
                    <a:close/>
                  </a:path>
                </a:pathLst>
              </a:cu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a:extLst>
                  <a:ext uri="{FF2B5EF4-FFF2-40B4-BE49-F238E27FC236}">
                    <a16:creationId xmlns:a16="http://schemas.microsoft.com/office/drawing/2014/main" id="{BBEA1DC8-F3B4-6F0C-EC3E-75D385F5FC55}"/>
                  </a:ext>
                </a:extLst>
              </p:cNvPr>
              <p:cNvSpPr/>
              <p:nvPr/>
            </p:nvSpPr>
            <p:spPr>
              <a:xfrm>
                <a:off x="5168900" y="3597275"/>
                <a:ext cx="498475" cy="657225"/>
              </a:xfrm>
              <a:custGeom>
                <a:avLst/>
                <a:gdLst>
                  <a:gd name="connsiteX0" fmla="*/ 0 w 498475"/>
                  <a:gd name="connsiteY0" fmla="*/ 12700 h 657225"/>
                  <a:gd name="connsiteX1" fmla="*/ 57150 w 498475"/>
                  <a:gd name="connsiteY1" fmla="*/ 0 h 657225"/>
                  <a:gd name="connsiteX2" fmla="*/ 498475 w 498475"/>
                  <a:gd name="connsiteY2" fmla="*/ 657225 h 657225"/>
                  <a:gd name="connsiteX3" fmla="*/ 184150 w 498475"/>
                  <a:gd name="connsiteY3" fmla="*/ 625475 h 657225"/>
                  <a:gd name="connsiteX4" fmla="*/ 0 w 498475"/>
                  <a:gd name="connsiteY4" fmla="*/ 12700 h 657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475" h="657225">
                    <a:moveTo>
                      <a:pt x="0" y="12700"/>
                    </a:moveTo>
                    <a:lnTo>
                      <a:pt x="57150" y="0"/>
                    </a:lnTo>
                    <a:lnTo>
                      <a:pt x="498475" y="657225"/>
                    </a:lnTo>
                    <a:lnTo>
                      <a:pt x="184150" y="625475"/>
                    </a:lnTo>
                    <a:lnTo>
                      <a:pt x="0" y="12700"/>
                    </a:lnTo>
                    <a:close/>
                  </a:path>
                </a:pathLst>
              </a:cu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a:extLst>
                  <a:ext uri="{FF2B5EF4-FFF2-40B4-BE49-F238E27FC236}">
                    <a16:creationId xmlns:a16="http://schemas.microsoft.com/office/drawing/2014/main" id="{614BA771-DE92-41C5-F919-CECE5E1C4CCE}"/>
                  </a:ext>
                </a:extLst>
              </p:cNvPr>
              <p:cNvSpPr/>
              <p:nvPr/>
            </p:nvSpPr>
            <p:spPr>
              <a:xfrm>
                <a:off x="5229225" y="3448050"/>
                <a:ext cx="774700" cy="850900"/>
              </a:xfrm>
              <a:custGeom>
                <a:avLst/>
                <a:gdLst>
                  <a:gd name="connsiteX0" fmla="*/ 0 w 774700"/>
                  <a:gd name="connsiteY0" fmla="*/ 158750 h 850900"/>
                  <a:gd name="connsiteX1" fmla="*/ 400050 w 774700"/>
                  <a:gd name="connsiteY1" fmla="*/ 0 h 850900"/>
                  <a:gd name="connsiteX2" fmla="*/ 685800 w 774700"/>
                  <a:gd name="connsiteY2" fmla="*/ 3175 h 850900"/>
                  <a:gd name="connsiteX3" fmla="*/ 752475 w 774700"/>
                  <a:gd name="connsiteY3" fmla="*/ 133350 h 850900"/>
                  <a:gd name="connsiteX4" fmla="*/ 774700 w 774700"/>
                  <a:gd name="connsiteY4" fmla="*/ 593725 h 850900"/>
                  <a:gd name="connsiteX5" fmla="*/ 492125 w 774700"/>
                  <a:gd name="connsiteY5" fmla="*/ 850900 h 850900"/>
                  <a:gd name="connsiteX6" fmla="*/ 428625 w 774700"/>
                  <a:gd name="connsiteY6" fmla="*/ 803275 h 850900"/>
                  <a:gd name="connsiteX7" fmla="*/ 0 w 774700"/>
                  <a:gd name="connsiteY7" fmla="*/ 158750 h 850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700" h="850900">
                    <a:moveTo>
                      <a:pt x="0" y="158750"/>
                    </a:moveTo>
                    <a:lnTo>
                      <a:pt x="400050" y="0"/>
                    </a:lnTo>
                    <a:lnTo>
                      <a:pt x="685800" y="3175"/>
                    </a:lnTo>
                    <a:lnTo>
                      <a:pt x="752475" y="133350"/>
                    </a:lnTo>
                    <a:lnTo>
                      <a:pt x="774700" y="593725"/>
                    </a:lnTo>
                    <a:lnTo>
                      <a:pt x="492125" y="850900"/>
                    </a:lnTo>
                    <a:lnTo>
                      <a:pt x="428625" y="803275"/>
                    </a:lnTo>
                    <a:lnTo>
                      <a:pt x="0" y="158750"/>
                    </a:lnTo>
                    <a:close/>
                  </a:path>
                </a:pathLst>
              </a:cu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形状 89">
                <a:extLst>
                  <a:ext uri="{FF2B5EF4-FFF2-40B4-BE49-F238E27FC236}">
                    <a16:creationId xmlns:a16="http://schemas.microsoft.com/office/drawing/2014/main" id="{7C1F07E1-9255-5150-6C85-F64422225147}"/>
                  </a:ext>
                </a:extLst>
              </p:cNvPr>
              <p:cNvSpPr/>
              <p:nvPr/>
            </p:nvSpPr>
            <p:spPr>
              <a:xfrm>
                <a:off x="5438775" y="2432050"/>
                <a:ext cx="933450" cy="1025525"/>
              </a:xfrm>
              <a:custGeom>
                <a:avLst/>
                <a:gdLst>
                  <a:gd name="connsiteX0" fmla="*/ 819150 w 933450"/>
                  <a:gd name="connsiteY0" fmla="*/ 0 h 1025525"/>
                  <a:gd name="connsiteX1" fmla="*/ 933450 w 933450"/>
                  <a:gd name="connsiteY1" fmla="*/ 282575 h 1025525"/>
                  <a:gd name="connsiteX2" fmla="*/ 914400 w 933450"/>
                  <a:gd name="connsiteY2" fmla="*/ 657225 h 1025525"/>
                  <a:gd name="connsiteX3" fmla="*/ 473075 w 933450"/>
                  <a:gd name="connsiteY3" fmla="*/ 1025525 h 1025525"/>
                  <a:gd name="connsiteX4" fmla="*/ 184150 w 933450"/>
                  <a:gd name="connsiteY4" fmla="*/ 1016000 h 1025525"/>
                  <a:gd name="connsiteX5" fmla="*/ 0 w 933450"/>
                  <a:gd name="connsiteY5" fmla="*/ 530225 h 1025525"/>
                  <a:gd name="connsiteX6" fmla="*/ 819150 w 933450"/>
                  <a:gd name="connsiteY6" fmla="*/ 0 h 102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3450" h="1025525">
                    <a:moveTo>
                      <a:pt x="819150" y="0"/>
                    </a:moveTo>
                    <a:lnTo>
                      <a:pt x="933450" y="282575"/>
                    </a:lnTo>
                    <a:lnTo>
                      <a:pt x="914400" y="657225"/>
                    </a:lnTo>
                    <a:lnTo>
                      <a:pt x="473075" y="1025525"/>
                    </a:lnTo>
                    <a:lnTo>
                      <a:pt x="184150" y="1016000"/>
                    </a:lnTo>
                    <a:lnTo>
                      <a:pt x="0" y="530225"/>
                    </a:lnTo>
                    <a:lnTo>
                      <a:pt x="819150" y="0"/>
                    </a:lnTo>
                    <a:close/>
                  </a:path>
                </a:pathLst>
              </a:custGeom>
              <a:solidFill>
                <a:srgbClr val="FF000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491" name="直接连接符 490">
              <a:extLst>
                <a:ext uri="{FF2B5EF4-FFF2-40B4-BE49-F238E27FC236}">
                  <a16:creationId xmlns:a16="http://schemas.microsoft.com/office/drawing/2014/main" id="{0DEC1BB0-C970-29EB-8E21-BD4097D292FF}"/>
                </a:ext>
              </a:extLst>
            </p:cNvPr>
            <p:cNvCxnSpPr>
              <a:cxnSpLocks/>
            </p:cNvCxnSpPr>
            <p:nvPr/>
          </p:nvCxnSpPr>
          <p:spPr>
            <a:xfrm flipV="1">
              <a:off x="5216525" y="2962275"/>
              <a:ext cx="488950" cy="127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492" name="直接连接符 491">
              <a:extLst>
                <a:ext uri="{FF2B5EF4-FFF2-40B4-BE49-F238E27FC236}">
                  <a16:creationId xmlns:a16="http://schemas.microsoft.com/office/drawing/2014/main" id="{A987B397-966E-4CFE-877C-4FD4691B2794}"/>
                </a:ext>
              </a:extLst>
            </p:cNvPr>
            <p:cNvCxnSpPr>
              <a:cxnSpLocks/>
            </p:cNvCxnSpPr>
            <p:nvPr/>
          </p:nvCxnSpPr>
          <p:spPr>
            <a:xfrm flipV="1">
              <a:off x="5216525" y="2752772"/>
              <a:ext cx="279400" cy="336503"/>
            </a:xfrm>
            <a:prstGeom prst="line">
              <a:avLst/>
            </a:prstGeom>
          </p:spPr>
          <p:style>
            <a:lnRef idx="2">
              <a:schemeClr val="accent1"/>
            </a:lnRef>
            <a:fillRef idx="0">
              <a:schemeClr val="accent1"/>
            </a:fillRef>
            <a:effectRef idx="1">
              <a:schemeClr val="accent1"/>
            </a:effectRef>
            <a:fontRef idx="minor">
              <a:schemeClr val="tx1"/>
            </a:fontRef>
          </p:style>
        </p:cxnSp>
        <p:cxnSp>
          <p:nvCxnSpPr>
            <p:cNvPr id="493" name="直接连接符 492">
              <a:extLst>
                <a:ext uri="{FF2B5EF4-FFF2-40B4-BE49-F238E27FC236}">
                  <a16:creationId xmlns:a16="http://schemas.microsoft.com/office/drawing/2014/main" id="{F92D46B1-775B-B334-94C4-D786B4B7F17E}"/>
                </a:ext>
              </a:extLst>
            </p:cNvPr>
            <p:cNvCxnSpPr>
              <a:cxnSpLocks/>
            </p:cNvCxnSpPr>
            <p:nvPr/>
          </p:nvCxnSpPr>
          <p:spPr>
            <a:xfrm flipH="1" flipV="1">
              <a:off x="4584700" y="2708275"/>
              <a:ext cx="631825" cy="381000"/>
            </a:xfrm>
            <a:prstGeom prst="line">
              <a:avLst/>
            </a:prstGeom>
          </p:spPr>
          <p:style>
            <a:lnRef idx="2">
              <a:schemeClr val="accent1"/>
            </a:lnRef>
            <a:fillRef idx="0">
              <a:schemeClr val="accent1"/>
            </a:fillRef>
            <a:effectRef idx="1">
              <a:schemeClr val="accent1"/>
            </a:effectRef>
            <a:fontRef idx="minor">
              <a:schemeClr val="tx1"/>
            </a:fontRef>
          </p:style>
        </p:cxnSp>
        <p:cxnSp>
          <p:nvCxnSpPr>
            <p:cNvPr id="494" name="直接连接符 493">
              <a:extLst>
                <a:ext uri="{FF2B5EF4-FFF2-40B4-BE49-F238E27FC236}">
                  <a16:creationId xmlns:a16="http://schemas.microsoft.com/office/drawing/2014/main" id="{A3A07A31-E7E2-40AB-42BD-1B2F8B9F27B4}"/>
                </a:ext>
              </a:extLst>
            </p:cNvPr>
            <p:cNvCxnSpPr>
              <a:cxnSpLocks/>
            </p:cNvCxnSpPr>
            <p:nvPr/>
          </p:nvCxnSpPr>
          <p:spPr>
            <a:xfrm flipH="1" flipV="1">
              <a:off x="4425950" y="2867025"/>
              <a:ext cx="790575" cy="222250"/>
            </a:xfrm>
            <a:prstGeom prst="line">
              <a:avLst/>
            </a:prstGeom>
          </p:spPr>
          <p:style>
            <a:lnRef idx="2">
              <a:schemeClr val="accent1"/>
            </a:lnRef>
            <a:fillRef idx="0">
              <a:schemeClr val="accent1"/>
            </a:fillRef>
            <a:effectRef idx="1">
              <a:schemeClr val="accent1"/>
            </a:effectRef>
            <a:fontRef idx="minor">
              <a:schemeClr val="tx1"/>
            </a:fontRef>
          </p:style>
        </p:cxnSp>
        <p:cxnSp>
          <p:nvCxnSpPr>
            <p:cNvPr id="64" name="直接连接符 63">
              <a:extLst>
                <a:ext uri="{FF2B5EF4-FFF2-40B4-BE49-F238E27FC236}">
                  <a16:creationId xmlns:a16="http://schemas.microsoft.com/office/drawing/2014/main" id="{3C23C29D-4CBF-C168-57E1-D8A67D79DCAA}"/>
                </a:ext>
              </a:extLst>
            </p:cNvPr>
            <p:cNvCxnSpPr>
              <a:cxnSpLocks/>
            </p:cNvCxnSpPr>
            <p:nvPr/>
          </p:nvCxnSpPr>
          <p:spPr>
            <a:xfrm flipH="1">
              <a:off x="4296966" y="3089275"/>
              <a:ext cx="919559" cy="511175"/>
            </a:xfrm>
            <a:prstGeom prst="line">
              <a:avLst/>
            </a:prstGeom>
          </p:spPr>
          <p:style>
            <a:lnRef idx="2">
              <a:schemeClr val="accent1"/>
            </a:lnRef>
            <a:fillRef idx="0">
              <a:schemeClr val="accent1"/>
            </a:fillRef>
            <a:effectRef idx="1">
              <a:schemeClr val="accent1"/>
            </a:effectRef>
            <a:fontRef idx="minor">
              <a:schemeClr val="tx1"/>
            </a:fontRef>
          </p:style>
        </p:cxnSp>
        <p:cxnSp>
          <p:nvCxnSpPr>
            <p:cNvPr id="65" name="直接连接符 64">
              <a:extLst>
                <a:ext uri="{FF2B5EF4-FFF2-40B4-BE49-F238E27FC236}">
                  <a16:creationId xmlns:a16="http://schemas.microsoft.com/office/drawing/2014/main" id="{1D289D34-5490-C0A6-512B-A26642E91E66}"/>
                </a:ext>
              </a:extLst>
            </p:cNvPr>
            <p:cNvCxnSpPr>
              <a:cxnSpLocks/>
            </p:cNvCxnSpPr>
            <p:nvPr/>
          </p:nvCxnSpPr>
          <p:spPr>
            <a:xfrm flipH="1">
              <a:off x="4540534" y="3095625"/>
              <a:ext cx="672816" cy="898225"/>
            </a:xfrm>
            <a:prstGeom prst="line">
              <a:avLst/>
            </a:prstGeom>
          </p:spPr>
          <p:style>
            <a:lnRef idx="2">
              <a:schemeClr val="accent1"/>
            </a:lnRef>
            <a:fillRef idx="0">
              <a:schemeClr val="accent1"/>
            </a:fillRef>
            <a:effectRef idx="1">
              <a:schemeClr val="accent1"/>
            </a:effectRef>
            <a:fontRef idx="minor">
              <a:schemeClr val="tx1"/>
            </a:fontRef>
          </p:style>
        </p:cxnSp>
        <p:cxnSp>
          <p:nvCxnSpPr>
            <p:cNvPr id="66" name="直接连接符 65">
              <a:extLst>
                <a:ext uri="{FF2B5EF4-FFF2-40B4-BE49-F238E27FC236}">
                  <a16:creationId xmlns:a16="http://schemas.microsoft.com/office/drawing/2014/main" id="{476B8B6B-9158-7101-0605-48DFA2857049}"/>
                </a:ext>
              </a:extLst>
            </p:cNvPr>
            <p:cNvCxnSpPr>
              <a:cxnSpLocks/>
            </p:cNvCxnSpPr>
            <p:nvPr/>
          </p:nvCxnSpPr>
          <p:spPr>
            <a:xfrm>
              <a:off x="5213350" y="3105150"/>
              <a:ext cx="54490" cy="10033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7" name="直接连接符 66">
              <a:extLst>
                <a:ext uri="{FF2B5EF4-FFF2-40B4-BE49-F238E27FC236}">
                  <a16:creationId xmlns:a16="http://schemas.microsoft.com/office/drawing/2014/main" id="{604EFC54-9E29-6F45-706F-AE8381B94511}"/>
                </a:ext>
              </a:extLst>
            </p:cNvPr>
            <p:cNvCxnSpPr>
              <a:cxnSpLocks/>
            </p:cNvCxnSpPr>
            <p:nvPr/>
          </p:nvCxnSpPr>
          <p:spPr>
            <a:xfrm>
              <a:off x="5222360" y="3095625"/>
              <a:ext cx="111125" cy="990600"/>
            </a:xfrm>
            <a:prstGeom prst="line">
              <a:avLst/>
            </a:prstGeom>
          </p:spPr>
          <p:style>
            <a:lnRef idx="2">
              <a:schemeClr val="accent1"/>
            </a:lnRef>
            <a:fillRef idx="0">
              <a:schemeClr val="accent1"/>
            </a:fillRef>
            <a:effectRef idx="1">
              <a:schemeClr val="accent1"/>
            </a:effectRef>
            <a:fontRef idx="minor">
              <a:schemeClr val="tx1"/>
            </a:fontRef>
          </p:style>
        </p:cxnSp>
        <p:cxnSp>
          <p:nvCxnSpPr>
            <p:cNvPr id="68" name="直接连接符 67">
              <a:extLst>
                <a:ext uri="{FF2B5EF4-FFF2-40B4-BE49-F238E27FC236}">
                  <a16:creationId xmlns:a16="http://schemas.microsoft.com/office/drawing/2014/main" id="{B9CD2F6C-02CA-7957-08C0-428440EBFE34}"/>
                </a:ext>
              </a:extLst>
            </p:cNvPr>
            <p:cNvCxnSpPr>
              <a:cxnSpLocks/>
            </p:cNvCxnSpPr>
            <p:nvPr/>
          </p:nvCxnSpPr>
          <p:spPr>
            <a:xfrm>
              <a:off x="5217319" y="3098800"/>
              <a:ext cx="465931" cy="844550"/>
            </a:xfrm>
            <a:prstGeom prst="line">
              <a:avLst/>
            </a:prstGeom>
          </p:spPr>
          <p:style>
            <a:lnRef idx="2">
              <a:schemeClr val="accent1"/>
            </a:lnRef>
            <a:fillRef idx="0">
              <a:schemeClr val="accent1"/>
            </a:fillRef>
            <a:effectRef idx="1">
              <a:schemeClr val="accent1"/>
            </a:effectRef>
            <a:fontRef idx="minor">
              <a:schemeClr val="tx1"/>
            </a:fontRef>
          </p:style>
        </p:cxnSp>
      </p:grpSp>
      <p:sp>
        <p:nvSpPr>
          <p:cNvPr id="61" name="文本框 60">
            <a:extLst>
              <a:ext uri="{FF2B5EF4-FFF2-40B4-BE49-F238E27FC236}">
                <a16:creationId xmlns:a16="http://schemas.microsoft.com/office/drawing/2014/main" id="{49490BFA-0079-9904-8451-256A2DEE7F90}"/>
              </a:ext>
            </a:extLst>
          </p:cNvPr>
          <p:cNvSpPr txBox="1"/>
          <p:nvPr/>
        </p:nvSpPr>
        <p:spPr>
          <a:xfrm>
            <a:off x="151777" y="1144382"/>
            <a:ext cx="2327881" cy="369332"/>
          </a:xfrm>
          <a:prstGeom prst="rect">
            <a:avLst/>
          </a:prstGeom>
          <a:noFill/>
        </p:spPr>
        <p:txBody>
          <a:bodyPr wrap="none" rtlCol="0">
            <a:spAutoFit/>
          </a:bodyPr>
          <a:lstStyle/>
          <a:p>
            <a:r>
              <a:rPr lang="ja-JP" altLang="en-US" dirty="0"/>
              <a:t>辺を削除する</a:t>
            </a:r>
            <a:r>
              <a:rPr lang="en-US" altLang="ja-JP" dirty="0" err="1"/>
              <a:t>nei</a:t>
            </a:r>
            <a:r>
              <a:rPr lang="ja-JP" altLang="en-US" dirty="0"/>
              <a:t>方法</a:t>
            </a:r>
            <a:endParaRPr lang="zh-CN" altLang="en-US" dirty="0"/>
          </a:p>
        </p:txBody>
      </p:sp>
    </p:spTree>
    <p:extLst>
      <p:ext uri="{BB962C8B-B14F-4D97-AF65-F5344CB8AC3E}">
        <p14:creationId xmlns:p14="http://schemas.microsoft.com/office/powerpoint/2010/main" val="2574301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69CDDDF-2E93-AD40-6D62-0DF626A8F71F}"/>
              </a:ext>
            </a:extLst>
          </p:cNvPr>
          <p:cNvSpPr txBox="1"/>
          <p:nvPr/>
        </p:nvSpPr>
        <p:spPr>
          <a:xfrm>
            <a:off x="301086" y="241382"/>
            <a:ext cx="3560590" cy="584775"/>
          </a:xfrm>
          <a:prstGeom prst="rect">
            <a:avLst/>
          </a:prstGeom>
          <a:noFill/>
        </p:spPr>
        <p:txBody>
          <a:bodyPr wrap="none" rtlCol="0">
            <a:spAutoFit/>
          </a:bodyPr>
          <a:lstStyle/>
          <a:p>
            <a:r>
              <a:rPr lang="ja-JP" altLang="en-US" sz="3200" b="1" dirty="0"/>
              <a:t>提案手法</a:t>
            </a:r>
            <a:r>
              <a:rPr lang="en-US" altLang="ja-JP" sz="3200" b="1" dirty="0"/>
              <a:t>(seg</a:t>
            </a:r>
            <a:r>
              <a:rPr lang="ja-JP" altLang="en-US" sz="3200" b="1" dirty="0"/>
              <a:t>方法</a:t>
            </a:r>
            <a:r>
              <a:rPr lang="en-US" altLang="ja-JP" sz="3200" b="1" dirty="0"/>
              <a:t>)</a:t>
            </a:r>
            <a:endParaRPr lang="zh-CN" altLang="en-US" sz="3200" b="1" dirty="0"/>
          </a:p>
        </p:txBody>
      </p:sp>
      <p:sp>
        <p:nvSpPr>
          <p:cNvPr id="3" name="矩形: 圆角 2">
            <a:extLst>
              <a:ext uri="{FF2B5EF4-FFF2-40B4-BE49-F238E27FC236}">
                <a16:creationId xmlns:a16="http://schemas.microsoft.com/office/drawing/2014/main" id="{2CBA0A6C-80CA-A3CE-AAAD-A62116F6E5C9}"/>
              </a:ext>
            </a:extLst>
          </p:cNvPr>
          <p:cNvSpPr/>
          <p:nvPr/>
        </p:nvSpPr>
        <p:spPr>
          <a:xfrm>
            <a:off x="337127" y="964765"/>
            <a:ext cx="11517745" cy="72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文本框 8">
            <a:extLst>
              <a:ext uri="{FF2B5EF4-FFF2-40B4-BE49-F238E27FC236}">
                <a16:creationId xmlns:a16="http://schemas.microsoft.com/office/drawing/2014/main" id="{DD361B72-A7B6-12BA-DB56-C4F62FD8BD04}"/>
              </a:ext>
            </a:extLst>
          </p:cNvPr>
          <p:cNvSpPr txBox="1"/>
          <p:nvPr/>
        </p:nvSpPr>
        <p:spPr>
          <a:xfrm>
            <a:off x="264015" y="1410152"/>
            <a:ext cx="3884397" cy="1384995"/>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ja-JP" altLang="en-US" sz="1400" b="1" dirty="0"/>
              <a:t>全ての</a:t>
            </a:r>
            <a:r>
              <a:rPr lang="ja-JP" altLang="en-US" sz="1400" b="1" dirty="0">
                <a:solidFill>
                  <a:srgbClr val="FF0000"/>
                </a:solidFill>
              </a:rPr>
              <a:t>一つ</a:t>
            </a:r>
            <a:r>
              <a:rPr lang="ja-JP" altLang="en-US" sz="1400" dirty="0"/>
              <a:t>のボロノイ辺に対応する</a:t>
            </a:r>
            <a:endParaRPr lang="en-US" altLang="ja-JP" sz="1400" dirty="0"/>
          </a:p>
          <a:p>
            <a:r>
              <a:rPr lang="ja-JP" altLang="en-US" sz="1400" dirty="0"/>
              <a:t>両端の母点をつなぐ（</a:t>
            </a:r>
            <a:r>
              <a:rPr lang="en-US" altLang="ja-JP" sz="1400" b="1" dirty="0">
                <a:solidFill>
                  <a:srgbClr val="FF0000"/>
                </a:solidFill>
              </a:rPr>
              <a:t>seg1</a:t>
            </a:r>
            <a:r>
              <a:rPr lang="ja-JP" altLang="en-US" sz="1400" dirty="0"/>
              <a:t>）</a:t>
            </a:r>
            <a:endParaRPr lang="en-US" altLang="ja-JP" sz="1400" dirty="0"/>
          </a:p>
          <a:p>
            <a:pPr marL="285750" indent="-285750">
              <a:buFont typeface="Arial" panose="020B0604020202020204" pitchFamily="34" charset="0"/>
              <a:buChar char="•"/>
            </a:pPr>
            <a:r>
              <a:rPr lang="ja-JP" altLang="en-US" sz="1400" b="1" dirty="0"/>
              <a:t>全ての</a:t>
            </a:r>
            <a:r>
              <a:rPr lang="ja-JP" altLang="en-US" sz="1400" b="1" dirty="0">
                <a:solidFill>
                  <a:srgbClr val="00B050"/>
                </a:solidFill>
              </a:rPr>
              <a:t>二つ</a:t>
            </a:r>
            <a:r>
              <a:rPr lang="ja-JP" altLang="en-US" sz="1400" dirty="0"/>
              <a:t>連続するボロノイ辺に対応する</a:t>
            </a:r>
            <a:endParaRPr lang="en-US" altLang="ja-JP" sz="1400" dirty="0"/>
          </a:p>
          <a:p>
            <a:r>
              <a:rPr lang="ja-JP" altLang="en-US" sz="1400" dirty="0"/>
              <a:t>両端の母点をつなぐ（</a:t>
            </a:r>
            <a:r>
              <a:rPr lang="en-US" altLang="ja-JP" sz="1400" b="1" dirty="0">
                <a:solidFill>
                  <a:srgbClr val="00B050"/>
                </a:solidFill>
              </a:rPr>
              <a:t>seg2</a:t>
            </a:r>
            <a:r>
              <a:rPr lang="ja-JP" altLang="en-US" sz="1400" dirty="0"/>
              <a:t>）</a:t>
            </a:r>
            <a:endParaRPr lang="en-US" altLang="ja-JP" sz="1400" dirty="0"/>
          </a:p>
          <a:p>
            <a:pPr marL="285750" indent="-285750">
              <a:buFont typeface="Arial" panose="020B0604020202020204" pitchFamily="34" charset="0"/>
              <a:buChar char="•"/>
            </a:pPr>
            <a:r>
              <a:rPr lang="ja-JP" altLang="en-US" sz="1400" b="1" dirty="0"/>
              <a:t>全ての</a:t>
            </a:r>
            <a:r>
              <a:rPr lang="ja-JP" altLang="en-US" sz="1400" b="1" dirty="0">
                <a:solidFill>
                  <a:srgbClr val="00B0F0"/>
                </a:solidFill>
              </a:rPr>
              <a:t>三つ</a:t>
            </a:r>
            <a:r>
              <a:rPr lang="ja-JP" altLang="en-US" sz="1400" dirty="0"/>
              <a:t>連続するボロノイ辺に対応する</a:t>
            </a:r>
            <a:endParaRPr lang="en-US" altLang="ja-JP" sz="1400" dirty="0"/>
          </a:p>
          <a:p>
            <a:r>
              <a:rPr lang="ja-JP" altLang="en-US" sz="1400" dirty="0"/>
              <a:t>両端の母点をつなぐ（</a:t>
            </a:r>
            <a:r>
              <a:rPr lang="en-US" altLang="ja-JP" sz="1400" b="1" dirty="0">
                <a:solidFill>
                  <a:srgbClr val="00B0F0"/>
                </a:solidFill>
              </a:rPr>
              <a:t>seg3</a:t>
            </a:r>
            <a:r>
              <a:rPr lang="ja-JP" altLang="en-US" sz="1400" dirty="0"/>
              <a:t>）</a:t>
            </a:r>
            <a:endParaRPr lang="zh-CN" altLang="en-US" sz="1400" dirty="0"/>
          </a:p>
        </p:txBody>
      </p:sp>
      <p:pic>
        <p:nvPicPr>
          <p:cNvPr id="4" name="图片 3" descr="图表, 雷达图&#10;&#10;描述已自动生成">
            <a:extLst>
              <a:ext uri="{FF2B5EF4-FFF2-40B4-BE49-F238E27FC236}">
                <a16:creationId xmlns:a16="http://schemas.microsoft.com/office/drawing/2014/main" id="{25A5C1DD-8F35-330F-8424-359C9C74E24B}"/>
              </a:ext>
            </a:extLst>
          </p:cNvPr>
          <p:cNvPicPr>
            <a:picLocks/>
          </p:cNvPicPr>
          <p:nvPr/>
        </p:nvPicPr>
        <p:blipFill>
          <a:blip r:embed="rId2">
            <a:extLst>
              <a:ext uri="{28A0092B-C50C-407E-A947-70E740481C1C}">
                <a14:useLocalDpi xmlns:a14="http://schemas.microsoft.com/office/drawing/2010/main" val="0"/>
              </a:ext>
            </a:extLst>
          </a:blip>
          <a:stretch>
            <a:fillRect/>
          </a:stretch>
        </p:blipFill>
        <p:spPr>
          <a:xfrm>
            <a:off x="59938" y="2795147"/>
            <a:ext cx="2880000" cy="2520000"/>
          </a:xfrm>
          <a:prstGeom prst="rect">
            <a:avLst/>
          </a:prstGeom>
        </p:spPr>
      </p:pic>
      <p:pic>
        <p:nvPicPr>
          <p:cNvPr id="14" name="图片 13" descr="图示&#10;&#10;描述已自动生成">
            <a:extLst>
              <a:ext uri="{FF2B5EF4-FFF2-40B4-BE49-F238E27FC236}">
                <a16:creationId xmlns:a16="http://schemas.microsoft.com/office/drawing/2014/main" id="{5F308A36-4349-2FBD-D6FE-3BE669AC3024}"/>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3090338" y="2795147"/>
            <a:ext cx="2880000" cy="2520000"/>
          </a:xfrm>
          <a:prstGeom prst="rect">
            <a:avLst/>
          </a:prstGeom>
        </p:spPr>
      </p:pic>
      <p:pic>
        <p:nvPicPr>
          <p:cNvPr id="20" name="图片 19" descr="图示&#10;&#10;描述已自动生成">
            <a:extLst>
              <a:ext uri="{FF2B5EF4-FFF2-40B4-BE49-F238E27FC236}">
                <a16:creationId xmlns:a16="http://schemas.microsoft.com/office/drawing/2014/main" id="{32844577-FF4D-D5E7-85FA-69BB6C94C77B}"/>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6231996" y="2795147"/>
            <a:ext cx="2880000" cy="2520000"/>
          </a:xfrm>
          <a:prstGeom prst="rect">
            <a:avLst/>
          </a:prstGeom>
        </p:spPr>
      </p:pic>
      <p:pic>
        <p:nvPicPr>
          <p:cNvPr id="22" name="图片 21" descr="图示&#10;&#10;描述已自动生成">
            <a:extLst>
              <a:ext uri="{FF2B5EF4-FFF2-40B4-BE49-F238E27FC236}">
                <a16:creationId xmlns:a16="http://schemas.microsoft.com/office/drawing/2014/main" id="{728342DC-B201-8DF0-EBAB-8CAD4D3259EF}"/>
              </a:ext>
            </a:extLst>
          </p:cNvPr>
          <p:cNvPicPr>
            <a:picLocks/>
          </p:cNvPicPr>
          <p:nvPr/>
        </p:nvPicPr>
        <p:blipFill>
          <a:blip r:embed="rId5">
            <a:extLst>
              <a:ext uri="{28A0092B-C50C-407E-A947-70E740481C1C}">
                <a14:useLocalDpi xmlns:a14="http://schemas.microsoft.com/office/drawing/2010/main" val="0"/>
              </a:ext>
            </a:extLst>
          </a:blip>
          <a:stretch>
            <a:fillRect/>
          </a:stretch>
        </p:blipFill>
        <p:spPr>
          <a:xfrm>
            <a:off x="9207400" y="2795147"/>
            <a:ext cx="2880000" cy="2520000"/>
          </a:xfrm>
          <a:prstGeom prst="rect">
            <a:avLst/>
          </a:prstGeom>
        </p:spPr>
      </p:pic>
      <p:sp>
        <p:nvSpPr>
          <p:cNvPr id="23" name="文本框 22">
            <a:extLst>
              <a:ext uri="{FF2B5EF4-FFF2-40B4-BE49-F238E27FC236}">
                <a16:creationId xmlns:a16="http://schemas.microsoft.com/office/drawing/2014/main" id="{F2C5B400-25A3-7BEB-B5AC-641C3852BE97}"/>
              </a:ext>
            </a:extLst>
          </p:cNvPr>
          <p:cNvSpPr txBox="1"/>
          <p:nvPr/>
        </p:nvSpPr>
        <p:spPr>
          <a:xfrm>
            <a:off x="892943" y="5335620"/>
            <a:ext cx="954107" cy="276999"/>
          </a:xfrm>
          <a:prstGeom prst="rect">
            <a:avLst/>
          </a:prstGeom>
          <a:noFill/>
        </p:spPr>
        <p:txBody>
          <a:bodyPr wrap="none" rtlCol="0">
            <a:spAutoFit/>
          </a:bodyPr>
          <a:lstStyle/>
          <a:p>
            <a:r>
              <a:rPr lang="ja-JP" altLang="en-US" sz="1200" b="1" dirty="0"/>
              <a:t>三角形分割</a:t>
            </a:r>
            <a:endParaRPr lang="zh-CN" altLang="en-US" sz="1200" b="1" dirty="0"/>
          </a:p>
        </p:txBody>
      </p:sp>
      <p:sp>
        <p:nvSpPr>
          <p:cNvPr id="25" name="文本框 24">
            <a:extLst>
              <a:ext uri="{FF2B5EF4-FFF2-40B4-BE49-F238E27FC236}">
                <a16:creationId xmlns:a16="http://schemas.microsoft.com/office/drawing/2014/main" id="{0882AFC1-8F4F-811C-EFF6-A7B032590C50}"/>
              </a:ext>
            </a:extLst>
          </p:cNvPr>
          <p:cNvSpPr txBox="1"/>
          <p:nvPr/>
        </p:nvSpPr>
        <p:spPr>
          <a:xfrm>
            <a:off x="3675010" y="5335620"/>
            <a:ext cx="1470274" cy="276999"/>
          </a:xfrm>
          <a:prstGeom prst="rect">
            <a:avLst/>
          </a:prstGeom>
          <a:noFill/>
        </p:spPr>
        <p:txBody>
          <a:bodyPr wrap="none" rtlCol="0">
            <a:spAutoFit/>
          </a:bodyPr>
          <a:lstStyle/>
          <a:p>
            <a:r>
              <a:rPr lang="ja-JP" altLang="en-US" sz="1200" b="1" dirty="0"/>
              <a:t>三角形分割 </a:t>
            </a:r>
            <a:r>
              <a:rPr lang="en-US" altLang="ja-JP" sz="1200" b="1" dirty="0"/>
              <a:t>+ </a:t>
            </a:r>
            <a:r>
              <a:rPr lang="en-US" altLang="ja-JP" sz="1200" b="1" dirty="0">
                <a:solidFill>
                  <a:srgbClr val="FF0000"/>
                </a:solidFill>
              </a:rPr>
              <a:t>seg1</a:t>
            </a:r>
            <a:endParaRPr lang="zh-CN" altLang="en-US" sz="1200" dirty="0"/>
          </a:p>
        </p:txBody>
      </p:sp>
      <p:sp>
        <p:nvSpPr>
          <p:cNvPr id="27" name="文本框 26">
            <a:extLst>
              <a:ext uri="{FF2B5EF4-FFF2-40B4-BE49-F238E27FC236}">
                <a16:creationId xmlns:a16="http://schemas.microsoft.com/office/drawing/2014/main" id="{DBF453B4-18A7-3F2D-ED4A-5DFA9F39B959}"/>
              </a:ext>
            </a:extLst>
          </p:cNvPr>
          <p:cNvSpPr txBox="1"/>
          <p:nvPr/>
        </p:nvSpPr>
        <p:spPr>
          <a:xfrm>
            <a:off x="6973244" y="5335620"/>
            <a:ext cx="2028119" cy="276999"/>
          </a:xfrm>
          <a:prstGeom prst="rect">
            <a:avLst/>
          </a:prstGeom>
          <a:noFill/>
        </p:spPr>
        <p:txBody>
          <a:bodyPr wrap="none" rtlCol="0">
            <a:spAutoFit/>
          </a:bodyPr>
          <a:lstStyle/>
          <a:p>
            <a:r>
              <a:rPr lang="ja-JP" altLang="en-US" sz="1200" b="1" dirty="0"/>
              <a:t>三角形分割 </a:t>
            </a:r>
            <a:r>
              <a:rPr lang="en-US" altLang="ja-JP" sz="1200" b="1" dirty="0"/>
              <a:t>+ </a:t>
            </a:r>
            <a:r>
              <a:rPr lang="en-US" altLang="ja-JP" sz="1200" b="1" dirty="0">
                <a:solidFill>
                  <a:srgbClr val="FF0000"/>
                </a:solidFill>
              </a:rPr>
              <a:t>seg1 </a:t>
            </a:r>
            <a:r>
              <a:rPr lang="en-US" altLang="ja-JP" sz="1200" b="1" dirty="0"/>
              <a:t>+</a:t>
            </a:r>
            <a:r>
              <a:rPr lang="en-US" altLang="ja-JP" sz="1200" b="1" dirty="0">
                <a:solidFill>
                  <a:srgbClr val="FF0000"/>
                </a:solidFill>
              </a:rPr>
              <a:t> </a:t>
            </a:r>
            <a:r>
              <a:rPr lang="en-US" altLang="ja-JP" sz="1200" b="1" dirty="0">
                <a:solidFill>
                  <a:srgbClr val="00B050"/>
                </a:solidFill>
              </a:rPr>
              <a:t>seg2</a:t>
            </a:r>
            <a:r>
              <a:rPr lang="en-US" altLang="ja-JP" sz="1200" b="1" dirty="0">
                <a:solidFill>
                  <a:srgbClr val="FF0000"/>
                </a:solidFill>
              </a:rPr>
              <a:t> </a:t>
            </a:r>
            <a:endParaRPr lang="zh-CN" altLang="en-US" sz="1200" dirty="0"/>
          </a:p>
        </p:txBody>
      </p:sp>
      <p:sp>
        <p:nvSpPr>
          <p:cNvPr id="31" name="文本框 30">
            <a:extLst>
              <a:ext uri="{FF2B5EF4-FFF2-40B4-BE49-F238E27FC236}">
                <a16:creationId xmlns:a16="http://schemas.microsoft.com/office/drawing/2014/main" id="{4991494C-EC54-0464-8F6F-E3AAD7CA02DD}"/>
              </a:ext>
            </a:extLst>
          </p:cNvPr>
          <p:cNvSpPr txBox="1"/>
          <p:nvPr/>
        </p:nvSpPr>
        <p:spPr>
          <a:xfrm>
            <a:off x="9420904" y="5337791"/>
            <a:ext cx="2585964" cy="276999"/>
          </a:xfrm>
          <a:prstGeom prst="rect">
            <a:avLst/>
          </a:prstGeom>
          <a:noFill/>
        </p:spPr>
        <p:txBody>
          <a:bodyPr wrap="none" rtlCol="0">
            <a:spAutoFit/>
          </a:bodyPr>
          <a:lstStyle/>
          <a:p>
            <a:r>
              <a:rPr lang="ja-JP" altLang="en-US" sz="1200" b="1" dirty="0"/>
              <a:t>三角形分割 </a:t>
            </a:r>
            <a:r>
              <a:rPr lang="en-US" altLang="ja-JP" sz="1200" b="1" dirty="0"/>
              <a:t>+ </a:t>
            </a:r>
            <a:r>
              <a:rPr lang="en-US" altLang="ja-JP" sz="1200" b="1" dirty="0">
                <a:solidFill>
                  <a:srgbClr val="FF0000"/>
                </a:solidFill>
              </a:rPr>
              <a:t>seg1 </a:t>
            </a:r>
            <a:r>
              <a:rPr lang="en-US" altLang="ja-JP" sz="1200" b="1" dirty="0"/>
              <a:t>+</a:t>
            </a:r>
            <a:r>
              <a:rPr lang="en-US" altLang="ja-JP" sz="1200" b="1" dirty="0">
                <a:solidFill>
                  <a:srgbClr val="FF0000"/>
                </a:solidFill>
              </a:rPr>
              <a:t> </a:t>
            </a:r>
            <a:r>
              <a:rPr lang="en-US" altLang="ja-JP" sz="1200" b="1" dirty="0">
                <a:solidFill>
                  <a:srgbClr val="00B050"/>
                </a:solidFill>
              </a:rPr>
              <a:t>seg2 + </a:t>
            </a:r>
            <a:r>
              <a:rPr lang="en-US" altLang="ja-JP" sz="1200" b="1" dirty="0">
                <a:solidFill>
                  <a:srgbClr val="00B0F0"/>
                </a:solidFill>
              </a:rPr>
              <a:t>seg3</a:t>
            </a:r>
            <a:r>
              <a:rPr lang="en-US" altLang="ja-JP" sz="1200" b="1" dirty="0">
                <a:solidFill>
                  <a:srgbClr val="00B050"/>
                </a:solidFill>
              </a:rPr>
              <a:t> </a:t>
            </a:r>
            <a:r>
              <a:rPr lang="en-US" altLang="ja-JP" sz="1200" b="1" dirty="0">
                <a:solidFill>
                  <a:srgbClr val="FF0000"/>
                </a:solidFill>
              </a:rPr>
              <a:t> </a:t>
            </a:r>
            <a:endParaRPr lang="zh-CN" altLang="en-US" sz="1200" dirty="0"/>
          </a:p>
        </p:txBody>
      </p:sp>
      <p:sp>
        <p:nvSpPr>
          <p:cNvPr id="35" name="文本框 34">
            <a:extLst>
              <a:ext uri="{FF2B5EF4-FFF2-40B4-BE49-F238E27FC236}">
                <a16:creationId xmlns:a16="http://schemas.microsoft.com/office/drawing/2014/main" id="{97369296-035E-2C65-E461-0A32FE6A5D98}"/>
              </a:ext>
            </a:extLst>
          </p:cNvPr>
          <p:cNvSpPr txBox="1"/>
          <p:nvPr/>
        </p:nvSpPr>
        <p:spPr>
          <a:xfrm>
            <a:off x="10021329" y="6552733"/>
            <a:ext cx="1247457" cy="369332"/>
          </a:xfrm>
          <a:prstGeom prst="rect">
            <a:avLst/>
          </a:prstGeom>
          <a:noFill/>
        </p:spPr>
        <p:txBody>
          <a:bodyPr wrap="none" rtlCol="0">
            <a:spAutoFit/>
          </a:bodyPr>
          <a:lstStyle/>
          <a:p>
            <a:r>
              <a:rPr lang="en-US" altLang="zh-CN" dirty="0"/>
              <a:t>seg</a:t>
            </a:r>
            <a:r>
              <a:rPr lang="ja-JP" altLang="en-US" dirty="0"/>
              <a:t>グラフ</a:t>
            </a:r>
            <a:endParaRPr lang="zh-CN" altLang="en-US" dirty="0"/>
          </a:p>
        </p:txBody>
      </p:sp>
      <p:sp>
        <p:nvSpPr>
          <p:cNvPr id="36" name="矩形 35">
            <a:extLst>
              <a:ext uri="{FF2B5EF4-FFF2-40B4-BE49-F238E27FC236}">
                <a16:creationId xmlns:a16="http://schemas.microsoft.com/office/drawing/2014/main" id="{A94F9B28-F32E-E064-7624-5B29CFABC3CE}"/>
              </a:ext>
            </a:extLst>
          </p:cNvPr>
          <p:cNvSpPr/>
          <p:nvPr/>
        </p:nvSpPr>
        <p:spPr>
          <a:xfrm>
            <a:off x="9207400" y="2719360"/>
            <a:ext cx="2898472" cy="3088727"/>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箭头: 下 36">
            <a:extLst>
              <a:ext uri="{FF2B5EF4-FFF2-40B4-BE49-F238E27FC236}">
                <a16:creationId xmlns:a16="http://schemas.microsoft.com/office/drawing/2014/main" id="{826BF200-3634-19BC-1397-2B201A0D261C}"/>
              </a:ext>
            </a:extLst>
          </p:cNvPr>
          <p:cNvSpPr/>
          <p:nvPr/>
        </p:nvSpPr>
        <p:spPr>
          <a:xfrm>
            <a:off x="10547802" y="5979797"/>
            <a:ext cx="92363" cy="48962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DF16F0F-1257-0A8B-F0A8-F75FE5589A90}"/>
              </a:ext>
            </a:extLst>
          </p:cNvPr>
          <p:cNvSpPr txBox="1"/>
          <p:nvPr/>
        </p:nvSpPr>
        <p:spPr>
          <a:xfrm>
            <a:off x="59938" y="1074032"/>
            <a:ext cx="2377574" cy="369332"/>
          </a:xfrm>
          <a:prstGeom prst="rect">
            <a:avLst/>
          </a:prstGeom>
          <a:noFill/>
        </p:spPr>
        <p:txBody>
          <a:bodyPr wrap="none" rtlCol="0">
            <a:spAutoFit/>
          </a:bodyPr>
          <a:lstStyle/>
          <a:p>
            <a:r>
              <a:rPr lang="ja-JP" altLang="en-US" dirty="0"/>
              <a:t>辺を削除する</a:t>
            </a:r>
            <a:r>
              <a:rPr lang="en-US" altLang="ja-JP" dirty="0"/>
              <a:t>seg</a:t>
            </a:r>
            <a:r>
              <a:rPr lang="ja-JP" altLang="en-US" dirty="0"/>
              <a:t>方法</a:t>
            </a:r>
            <a:endParaRPr lang="zh-CN" altLang="en-US" dirty="0"/>
          </a:p>
        </p:txBody>
      </p:sp>
      <p:grpSp>
        <p:nvGrpSpPr>
          <p:cNvPr id="116" name="组合 115">
            <a:extLst>
              <a:ext uri="{FF2B5EF4-FFF2-40B4-BE49-F238E27FC236}">
                <a16:creationId xmlns:a16="http://schemas.microsoft.com/office/drawing/2014/main" id="{9394E53F-C390-D60D-C0FB-9A2E7F4EBAB0}"/>
              </a:ext>
            </a:extLst>
          </p:cNvPr>
          <p:cNvGrpSpPr/>
          <p:nvPr/>
        </p:nvGrpSpPr>
        <p:grpSpPr>
          <a:xfrm>
            <a:off x="4238977" y="1175373"/>
            <a:ext cx="8030009" cy="1344454"/>
            <a:chOff x="483497" y="5388108"/>
            <a:chExt cx="10236057" cy="1713809"/>
          </a:xfrm>
        </p:grpSpPr>
        <p:grpSp>
          <p:nvGrpSpPr>
            <p:cNvPr id="7" name="组合 6">
              <a:extLst>
                <a:ext uri="{FF2B5EF4-FFF2-40B4-BE49-F238E27FC236}">
                  <a16:creationId xmlns:a16="http://schemas.microsoft.com/office/drawing/2014/main" id="{BBA82333-088D-C502-6279-6C258D7D5056}"/>
                </a:ext>
              </a:extLst>
            </p:cNvPr>
            <p:cNvGrpSpPr/>
            <p:nvPr/>
          </p:nvGrpSpPr>
          <p:grpSpPr>
            <a:xfrm>
              <a:off x="483497" y="5515559"/>
              <a:ext cx="1549027" cy="1151371"/>
              <a:chOff x="6398525" y="2997202"/>
              <a:chExt cx="3232150" cy="2402413"/>
            </a:xfrm>
          </p:grpSpPr>
          <p:grpSp>
            <p:nvGrpSpPr>
              <p:cNvPr id="8" name="组合 7">
                <a:extLst>
                  <a:ext uri="{FF2B5EF4-FFF2-40B4-BE49-F238E27FC236}">
                    <a16:creationId xmlns:a16="http://schemas.microsoft.com/office/drawing/2014/main" id="{00392225-73AB-A129-9852-7C01276B5844}"/>
                  </a:ext>
                </a:extLst>
              </p:cNvPr>
              <p:cNvGrpSpPr/>
              <p:nvPr/>
            </p:nvGrpSpPr>
            <p:grpSpPr>
              <a:xfrm>
                <a:off x="6398525" y="2997202"/>
                <a:ext cx="3232150" cy="2402413"/>
                <a:chOff x="6340467" y="2997203"/>
                <a:chExt cx="3232150" cy="2402413"/>
              </a:xfrm>
            </p:grpSpPr>
            <p:pic>
              <p:nvPicPr>
                <p:cNvPr id="10" name="图片 9">
                  <a:extLst>
                    <a:ext uri="{FF2B5EF4-FFF2-40B4-BE49-F238E27FC236}">
                      <a16:creationId xmlns:a16="http://schemas.microsoft.com/office/drawing/2014/main" id="{5CF35DF1-22F7-AB83-CC6F-81285D53570D}"/>
                    </a:ext>
                  </a:extLst>
                </p:cNvPr>
                <p:cNvPicPr>
                  <a:picLocks noChangeAspect="1"/>
                </p:cNvPicPr>
                <p:nvPr/>
              </p:nvPicPr>
              <p:blipFill rotWithShape="1">
                <a:blip r:embed="rId6">
                  <a:alphaModFix amt="50000"/>
                  <a:extLst>
                    <a:ext uri="{28A0092B-C50C-407E-A947-70E740481C1C}">
                      <a14:useLocalDpi xmlns:a14="http://schemas.microsoft.com/office/drawing/2010/main" val="0"/>
                    </a:ext>
                  </a:extLst>
                </a:blip>
                <a:srcRect l="569" t="1406" r="684" b="733"/>
                <a:stretch/>
              </p:blipFill>
              <p:spPr>
                <a:xfrm>
                  <a:off x="6340467" y="2997203"/>
                  <a:ext cx="3232150" cy="2402413"/>
                </a:xfrm>
                <a:prstGeom prst="rect">
                  <a:avLst/>
                </a:prstGeom>
              </p:spPr>
            </p:pic>
            <p:cxnSp>
              <p:nvCxnSpPr>
                <p:cNvPr id="11" name="直接连接符 10">
                  <a:extLst>
                    <a:ext uri="{FF2B5EF4-FFF2-40B4-BE49-F238E27FC236}">
                      <a16:creationId xmlns:a16="http://schemas.microsoft.com/office/drawing/2014/main" id="{33CD1E3C-7E3F-EF13-AAE6-63746D002013}"/>
                    </a:ext>
                  </a:extLst>
                </p:cNvPr>
                <p:cNvCxnSpPr/>
                <p:nvPr/>
              </p:nvCxnSpPr>
              <p:spPr>
                <a:xfrm>
                  <a:off x="7681913" y="3656013"/>
                  <a:ext cx="250825" cy="36512"/>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2" name="直接连接符 11">
                  <a:extLst>
                    <a:ext uri="{FF2B5EF4-FFF2-40B4-BE49-F238E27FC236}">
                      <a16:creationId xmlns:a16="http://schemas.microsoft.com/office/drawing/2014/main" id="{C442EE8C-DCB0-2FCF-69DF-13D0100422F8}"/>
                    </a:ext>
                  </a:extLst>
                </p:cNvPr>
                <p:cNvCxnSpPr/>
                <p:nvPr/>
              </p:nvCxnSpPr>
              <p:spPr>
                <a:xfrm>
                  <a:off x="7589838" y="3163888"/>
                  <a:ext cx="92075" cy="487362"/>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3" name="直接连接符 12">
                  <a:extLst>
                    <a:ext uri="{FF2B5EF4-FFF2-40B4-BE49-F238E27FC236}">
                      <a16:creationId xmlns:a16="http://schemas.microsoft.com/office/drawing/2014/main" id="{E5E84DDB-C0F6-8D53-42F3-3AA60448F216}"/>
                    </a:ext>
                  </a:extLst>
                </p:cNvPr>
                <p:cNvCxnSpPr>
                  <a:cxnSpLocks/>
                </p:cNvCxnSpPr>
                <p:nvPr/>
              </p:nvCxnSpPr>
              <p:spPr>
                <a:xfrm flipH="1">
                  <a:off x="7133167" y="3651250"/>
                  <a:ext cx="548746" cy="67310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5" name="直接连接符 14">
                  <a:extLst>
                    <a:ext uri="{FF2B5EF4-FFF2-40B4-BE49-F238E27FC236}">
                      <a16:creationId xmlns:a16="http://schemas.microsoft.com/office/drawing/2014/main" id="{E842080A-4D02-926F-D444-36EEF3A04E48}"/>
                    </a:ext>
                  </a:extLst>
                </p:cNvPr>
                <p:cNvCxnSpPr>
                  <a:cxnSpLocks/>
                </p:cNvCxnSpPr>
                <p:nvPr/>
              </p:nvCxnSpPr>
              <p:spPr>
                <a:xfrm>
                  <a:off x="7927987" y="3692525"/>
                  <a:ext cx="495290" cy="991658"/>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6" name="直接连接符 15">
                  <a:extLst>
                    <a:ext uri="{FF2B5EF4-FFF2-40B4-BE49-F238E27FC236}">
                      <a16:creationId xmlns:a16="http://schemas.microsoft.com/office/drawing/2014/main" id="{B0C42C3A-3A49-AAFE-DDBF-6B72461B714D}"/>
                    </a:ext>
                  </a:extLst>
                </p:cNvPr>
                <p:cNvCxnSpPr>
                  <a:cxnSpLocks/>
                </p:cNvCxnSpPr>
                <p:nvPr/>
              </p:nvCxnSpPr>
              <p:spPr>
                <a:xfrm flipV="1">
                  <a:off x="7927987" y="3196909"/>
                  <a:ext cx="386149" cy="495616"/>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7" name="直接连接符 16">
                  <a:extLst>
                    <a:ext uri="{FF2B5EF4-FFF2-40B4-BE49-F238E27FC236}">
                      <a16:creationId xmlns:a16="http://schemas.microsoft.com/office/drawing/2014/main" id="{C50FF9EF-C0B4-1122-0DC5-617B7A8B6095}"/>
                    </a:ext>
                  </a:extLst>
                </p:cNvPr>
                <p:cNvCxnSpPr>
                  <a:cxnSpLocks/>
                </p:cNvCxnSpPr>
                <p:nvPr/>
              </p:nvCxnSpPr>
              <p:spPr>
                <a:xfrm>
                  <a:off x="8314136" y="3196909"/>
                  <a:ext cx="396477" cy="125729"/>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8" name="直接连接符 17">
                  <a:extLst>
                    <a:ext uri="{FF2B5EF4-FFF2-40B4-BE49-F238E27FC236}">
                      <a16:creationId xmlns:a16="http://schemas.microsoft.com/office/drawing/2014/main" id="{ECD35271-BA59-02B5-AE4F-BA54C91DC0D9}"/>
                    </a:ext>
                  </a:extLst>
                </p:cNvPr>
                <p:cNvCxnSpPr>
                  <a:cxnSpLocks/>
                </p:cNvCxnSpPr>
                <p:nvPr/>
              </p:nvCxnSpPr>
              <p:spPr>
                <a:xfrm>
                  <a:off x="8710613" y="3322638"/>
                  <a:ext cx="315585" cy="122079"/>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19" name="直接连接符 18">
                  <a:extLst>
                    <a:ext uri="{FF2B5EF4-FFF2-40B4-BE49-F238E27FC236}">
                      <a16:creationId xmlns:a16="http://schemas.microsoft.com/office/drawing/2014/main" id="{2A4053D1-8B14-B082-188C-D971AA04B1D0}"/>
                    </a:ext>
                  </a:extLst>
                </p:cNvPr>
                <p:cNvCxnSpPr>
                  <a:cxnSpLocks/>
                </p:cNvCxnSpPr>
                <p:nvPr/>
              </p:nvCxnSpPr>
              <p:spPr>
                <a:xfrm flipH="1">
                  <a:off x="7927987" y="3322638"/>
                  <a:ext cx="782626" cy="369887"/>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1" name="直接连接符 20">
                  <a:extLst>
                    <a:ext uri="{FF2B5EF4-FFF2-40B4-BE49-F238E27FC236}">
                      <a16:creationId xmlns:a16="http://schemas.microsoft.com/office/drawing/2014/main" id="{F61589BB-41B9-32DC-4AE8-28DB91EDF144}"/>
                    </a:ext>
                  </a:extLst>
                </p:cNvPr>
                <p:cNvCxnSpPr>
                  <a:cxnSpLocks/>
                </p:cNvCxnSpPr>
                <p:nvPr/>
              </p:nvCxnSpPr>
              <p:spPr>
                <a:xfrm flipH="1">
                  <a:off x="9026198" y="3372822"/>
                  <a:ext cx="164660" cy="82143"/>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4" name="直接连接符 23">
                  <a:extLst>
                    <a:ext uri="{FF2B5EF4-FFF2-40B4-BE49-F238E27FC236}">
                      <a16:creationId xmlns:a16="http://schemas.microsoft.com/office/drawing/2014/main" id="{260FF096-EC3A-BDD9-AD5C-3530E6C31AC0}"/>
                    </a:ext>
                  </a:extLst>
                </p:cNvPr>
                <p:cNvCxnSpPr>
                  <a:cxnSpLocks/>
                </p:cNvCxnSpPr>
                <p:nvPr/>
              </p:nvCxnSpPr>
              <p:spPr>
                <a:xfrm flipH="1" flipV="1">
                  <a:off x="9026198" y="3454965"/>
                  <a:ext cx="252740" cy="670948"/>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6" name="直接连接符 25">
                  <a:extLst>
                    <a:ext uri="{FF2B5EF4-FFF2-40B4-BE49-F238E27FC236}">
                      <a16:creationId xmlns:a16="http://schemas.microsoft.com/office/drawing/2014/main" id="{C3B8B869-85AA-3B6B-2424-57EFEB6FD5DF}"/>
                    </a:ext>
                  </a:extLst>
                </p:cNvPr>
                <p:cNvCxnSpPr>
                  <a:cxnSpLocks/>
                </p:cNvCxnSpPr>
                <p:nvPr/>
              </p:nvCxnSpPr>
              <p:spPr>
                <a:xfrm>
                  <a:off x="7927987" y="3692525"/>
                  <a:ext cx="1350951" cy="433388"/>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8" name="直接连接符 27">
                  <a:extLst>
                    <a:ext uri="{FF2B5EF4-FFF2-40B4-BE49-F238E27FC236}">
                      <a16:creationId xmlns:a16="http://schemas.microsoft.com/office/drawing/2014/main" id="{7000E5E3-BE53-27EF-F561-05A877CF7049}"/>
                    </a:ext>
                  </a:extLst>
                </p:cNvPr>
                <p:cNvCxnSpPr>
                  <a:cxnSpLocks/>
                </p:cNvCxnSpPr>
                <p:nvPr/>
              </p:nvCxnSpPr>
              <p:spPr>
                <a:xfrm flipH="1">
                  <a:off x="7927987" y="3444717"/>
                  <a:ext cx="1098211" cy="247808"/>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29" name="直接连接符 28">
                  <a:extLst>
                    <a:ext uri="{FF2B5EF4-FFF2-40B4-BE49-F238E27FC236}">
                      <a16:creationId xmlns:a16="http://schemas.microsoft.com/office/drawing/2014/main" id="{1DCC0783-2FEF-BA44-52A6-2C9D97760484}"/>
                    </a:ext>
                  </a:extLst>
                </p:cNvPr>
                <p:cNvCxnSpPr>
                  <a:cxnSpLocks/>
                </p:cNvCxnSpPr>
                <p:nvPr/>
              </p:nvCxnSpPr>
              <p:spPr>
                <a:xfrm>
                  <a:off x="7589838" y="3163888"/>
                  <a:ext cx="339832" cy="528637"/>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30" name="直接连接符 29">
                  <a:extLst>
                    <a:ext uri="{FF2B5EF4-FFF2-40B4-BE49-F238E27FC236}">
                      <a16:creationId xmlns:a16="http://schemas.microsoft.com/office/drawing/2014/main" id="{3D249205-97DE-2F1C-559E-F6101E90EBE5}"/>
                    </a:ext>
                  </a:extLst>
                </p:cNvPr>
                <p:cNvCxnSpPr>
                  <a:cxnSpLocks/>
                </p:cNvCxnSpPr>
                <p:nvPr/>
              </p:nvCxnSpPr>
              <p:spPr>
                <a:xfrm>
                  <a:off x="7594327" y="3162143"/>
                  <a:ext cx="719809" cy="39844"/>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32" name="直接连接符 31">
                  <a:extLst>
                    <a:ext uri="{FF2B5EF4-FFF2-40B4-BE49-F238E27FC236}">
                      <a16:creationId xmlns:a16="http://schemas.microsoft.com/office/drawing/2014/main" id="{27185D84-A1FF-3EDC-5BE7-82FF1C38648D}"/>
                    </a:ext>
                  </a:extLst>
                </p:cNvPr>
                <p:cNvCxnSpPr>
                  <a:cxnSpLocks/>
                </p:cNvCxnSpPr>
                <p:nvPr/>
              </p:nvCxnSpPr>
              <p:spPr>
                <a:xfrm flipH="1" flipV="1">
                  <a:off x="8698602" y="3322638"/>
                  <a:ext cx="492256" cy="50184"/>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33" name="直接连接符 32">
                  <a:extLst>
                    <a:ext uri="{FF2B5EF4-FFF2-40B4-BE49-F238E27FC236}">
                      <a16:creationId xmlns:a16="http://schemas.microsoft.com/office/drawing/2014/main" id="{5F0166BF-F8E6-87BC-CED0-6C3A0E1749EB}"/>
                    </a:ext>
                  </a:extLst>
                </p:cNvPr>
                <p:cNvCxnSpPr>
                  <a:cxnSpLocks/>
                </p:cNvCxnSpPr>
                <p:nvPr/>
              </p:nvCxnSpPr>
              <p:spPr>
                <a:xfrm flipV="1">
                  <a:off x="8423277" y="4125913"/>
                  <a:ext cx="855661" cy="55827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34" name="直接连接符 33">
                  <a:extLst>
                    <a:ext uri="{FF2B5EF4-FFF2-40B4-BE49-F238E27FC236}">
                      <a16:creationId xmlns:a16="http://schemas.microsoft.com/office/drawing/2014/main" id="{A9AE6704-8923-86E4-7DDA-11049C16855F}"/>
                    </a:ext>
                  </a:extLst>
                </p:cNvPr>
                <p:cNvCxnSpPr>
                  <a:cxnSpLocks/>
                </p:cNvCxnSpPr>
                <p:nvPr/>
              </p:nvCxnSpPr>
              <p:spPr>
                <a:xfrm flipV="1">
                  <a:off x="7603338" y="4684183"/>
                  <a:ext cx="819939" cy="226097"/>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38" name="直接连接符 37">
                  <a:extLst>
                    <a:ext uri="{FF2B5EF4-FFF2-40B4-BE49-F238E27FC236}">
                      <a16:creationId xmlns:a16="http://schemas.microsoft.com/office/drawing/2014/main" id="{FD0CF369-24F1-DD91-FC75-442C189B65D8}"/>
                    </a:ext>
                  </a:extLst>
                </p:cNvPr>
                <p:cNvCxnSpPr>
                  <a:cxnSpLocks/>
                </p:cNvCxnSpPr>
                <p:nvPr/>
              </p:nvCxnSpPr>
              <p:spPr>
                <a:xfrm>
                  <a:off x="7133167" y="4324350"/>
                  <a:ext cx="1290110" cy="359833"/>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39" name="直接连接符 38">
                  <a:extLst>
                    <a:ext uri="{FF2B5EF4-FFF2-40B4-BE49-F238E27FC236}">
                      <a16:creationId xmlns:a16="http://schemas.microsoft.com/office/drawing/2014/main" id="{0D22BEAB-9CBA-A3F0-493B-1A844D2FF435}"/>
                    </a:ext>
                  </a:extLst>
                </p:cNvPr>
                <p:cNvCxnSpPr>
                  <a:cxnSpLocks/>
                </p:cNvCxnSpPr>
                <p:nvPr/>
              </p:nvCxnSpPr>
              <p:spPr>
                <a:xfrm>
                  <a:off x="7133167" y="4324350"/>
                  <a:ext cx="470171" cy="58593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0" name="直接连接符 39">
                  <a:extLst>
                    <a:ext uri="{FF2B5EF4-FFF2-40B4-BE49-F238E27FC236}">
                      <a16:creationId xmlns:a16="http://schemas.microsoft.com/office/drawing/2014/main" id="{17860F0C-06CF-C393-A60B-17788FE1D507}"/>
                    </a:ext>
                  </a:extLst>
                </p:cNvPr>
                <p:cNvCxnSpPr>
                  <a:cxnSpLocks/>
                </p:cNvCxnSpPr>
                <p:nvPr/>
              </p:nvCxnSpPr>
              <p:spPr>
                <a:xfrm flipH="1">
                  <a:off x="7130099" y="3689349"/>
                  <a:ext cx="797888" cy="635001"/>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1" name="直接连接符 40">
                  <a:extLst>
                    <a:ext uri="{FF2B5EF4-FFF2-40B4-BE49-F238E27FC236}">
                      <a16:creationId xmlns:a16="http://schemas.microsoft.com/office/drawing/2014/main" id="{63E03F46-F625-9C7A-5A73-9B7E6163FBD5}"/>
                    </a:ext>
                  </a:extLst>
                </p:cNvPr>
                <p:cNvCxnSpPr>
                  <a:cxnSpLocks/>
                </p:cNvCxnSpPr>
                <p:nvPr/>
              </p:nvCxnSpPr>
              <p:spPr>
                <a:xfrm>
                  <a:off x="7603337" y="4901503"/>
                  <a:ext cx="448463" cy="434745"/>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2" name="直接连接符 41">
                  <a:extLst>
                    <a:ext uri="{FF2B5EF4-FFF2-40B4-BE49-F238E27FC236}">
                      <a16:creationId xmlns:a16="http://schemas.microsoft.com/office/drawing/2014/main" id="{CD2B626A-16A4-07B3-B436-46D5630F8829}"/>
                    </a:ext>
                  </a:extLst>
                </p:cNvPr>
                <p:cNvCxnSpPr>
                  <a:cxnSpLocks/>
                </p:cNvCxnSpPr>
                <p:nvPr/>
              </p:nvCxnSpPr>
              <p:spPr>
                <a:xfrm flipH="1">
                  <a:off x="7383463" y="4910280"/>
                  <a:ext cx="219873" cy="232444"/>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3" name="直接连接符 42">
                  <a:extLst>
                    <a:ext uri="{FF2B5EF4-FFF2-40B4-BE49-F238E27FC236}">
                      <a16:creationId xmlns:a16="http://schemas.microsoft.com/office/drawing/2014/main" id="{ECB5F4BC-3E56-C39F-278E-450823701860}"/>
                    </a:ext>
                  </a:extLst>
                </p:cNvPr>
                <p:cNvCxnSpPr>
                  <a:cxnSpLocks/>
                </p:cNvCxnSpPr>
                <p:nvPr/>
              </p:nvCxnSpPr>
              <p:spPr>
                <a:xfrm flipH="1" flipV="1">
                  <a:off x="7383462" y="5151501"/>
                  <a:ext cx="667940" cy="182169"/>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4" name="直接连接符 43">
                  <a:extLst>
                    <a:ext uri="{FF2B5EF4-FFF2-40B4-BE49-F238E27FC236}">
                      <a16:creationId xmlns:a16="http://schemas.microsoft.com/office/drawing/2014/main" id="{BCDA7393-058B-CF24-857D-FE33B2DEFBBE}"/>
                    </a:ext>
                  </a:extLst>
                </p:cNvPr>
                <p:cNvCxnSpPr>
                  <a:cxnSpLocks/>
                </p:cNvCxnSpPr>
                <p:nvPr/>
              </p:nvCxnSpPr>
              <p:spPr>
                <a:xfrm flipH="1">
                  <a:off x="9082116" y="4123335"/>
                  <a:ext cx="196822" cy="840284"/>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5" name="直接连接符 44">
                  <a:extLst>
                    <a:ext uri="{FF2B5EF4-FFF2-40B4-BE49-F238E27FC236}">
                      <a16:creationId xmlns:a16="http://schemas.microsoft.com/office/drawing/2014/main" id="{D6228A4D-B21E-D75B-24C8-84D29B5A3817}"/>
                    </a:ext>
                  </a:extLst>
                </p:cNvPr>
                <p:cNvCxnSpPr>
                  <a:cxnSpLocks/>
                </p:cNvCxnSpPr>
                <p:nvPr/>
              </p:nvCxnSpPr>
              <p:spPr>
                <a:xfrm flipH="1" flipV="1">
                  <a:off x="8423277" y="4684183"/>
                  <a:ext cx="658441" cy="279436"/>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6" name="直接连接符 45">
                  <a:extLst>
                    <a:ext uri="{FF2B5EF4-FFF2-40B4-BE49-F238E27FC236}">
                      <a16:creationId xmlns:a16="http://schemas.microsoft.com/office/drawing/2014/main" id="{F5473D75-3538-F8FF-2412-9E311F8DA33C}"/>
                    </a:ext>
                  </a:extLst>
                </p:cNvPr>
                <p:cNvCxnSpPr>
                  <a:cxnSpLocks/>
                </p:cNvCxnSpPr>
                <p:nvPr/>
              </p:nvCxnSpPr>
              <p:spPr>
                <a:xfrm flipV="1">
                  <a:off x="8051402" y="4963619"/>
                  <a:ext cx="1030316" cy="370051"/>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7" name="直接连接符 46">
                  <a:extLst>
                    <a:ext uri="{FF2B5EF4-FFF2-40B4-BE49-F238E27FC236}">
                      <a16:creationId xmlns:a16="http://schemas.microsoft.com/office/drawing/2014/main" id="{2151B430-08D6-FB17-46DA-13D8026104CD}"/>
                    </a:ext>
                  </a:extLst>
                </p:cNvPr>
                <p:cNvCxnSpPr>
                  <a:cxnSpLocks/>
                </p:cNvCxnSpPr>
                <p:nvPr/>
              </p:nvCxnSpPr>
              <p:spPr>
                <a:xfrm flipH="1" flipV="1">
                  <a:off x="9081718" y="4961041"/>
                  <a:ext cx="197220" cy="334859"/>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8" name="直接连接符 47">
                  <a:extLst>
                    <a:ext uri="{FF2B5EF4-FFF2-40B4-BE49-F238E27FC236}">
                      <a16:creationId xmlns:a16="http://schemas.microsoft.com/office/drawing/2014/main" id="{C873A282-A30C-AA17-DFBB-0D962736A079}"/>
                    </a:ext>
                  </a:extLst>
                </p:cNvPr>
                <p:cNvCxnSpPr>
                  <a:cxnSpLocks/>
                </p:cNvCxnSpPr>
                <p:nvPr/>
              </p:nvCxnSpPr>
              <p:spPr>
                <a:xfrm flipV="1">
                  <a:off x="8051004" y="4681605"/>
                  <a:ext cx="372273" cy="652065"/>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49" name="直接连接符 48">
                  <a:extLst>
                    <a:ext uri="{FF2B5EF4-FFF2-40B4-BE49-F238E27FC236}">
                      <a16:creationId xmlns:a16="http://schemas.microsoft.com/office/drawing/2014/main" id="{CE276266-2F5B-D779-E918-24B6F67E93CA}"/>
                    </a:ext>
                  </a:extLst>
                </p:cNvPr>
                <p:cNvCxnSpPr>
                  <a:cxnSpLocks/>
                </p:cNvCxnSpPr>
                <p:nvPr/>
              </p:nvCxnSpPr>
              <p:spPr>
                <a:xfrm flipV="1">
                  <a:off x="8050606" y="5295900"/>
                  <a:ext cx="1228332" cy="37770"/>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50" name="直接连接符 49">
                  <a:extLst>
                    <a:ext uri="{FF2B5EF4-FFF2-40B4-BE49-F238E27FC236}">
                      <a16:creationId xmlns:a16="http://schemas.microsoft.com/office/drawing/2014/main" id="{90D6BB4D-4F99-0C75-96F0-FDEF3B30B011}"/>
                    </a:ext>
                  </a:extLst>
                </p:cNvPr>
                <p:cNvCxnSpPr>
                  <a:cxnSpLocks/>
                </p:cNvCxnSpPr>
                <p:nvPr/>
              </p:nvCxnSpPr>
              <p:spPr>
                <a:xfrm>
                  <a:off x="6407150" y="4353983"/>
                  <a:ext cx="972758" cy="797518"/>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51" name="直接连接符 50">
                  <a:extLst>
                    <a:ext uri="{FF2B5EF4-FFF2-40B4-BE49-F238E27FC236}">
                      <a16:creationId xmlns:a16="http://schemas.microsoft.com/office/drawing/2014/main" id="{E606A876-DCD4-E213-2E22-A18109D9F9F7}"/>
                    </a:ext>
                  </a:extLst>
                </p:cNvPr>
                <p:cNvCxnSpPr>
                  <a:cxnSpLocks/>
                </p:cNvCxnSpPr>
                <p:nvPr/>
              </p:nvCxnSpPr>
              <p:spPr>
                <a:xfrm>
                  <a:off x="6399143" y="4351405"/>
                  <a:ext cx="1203796" cy="558875"/>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52" name="直接连接符 51">
                  <a:extLst>
                    <a:ext uri="{FF2B5EF4-FFF2-40B4-BE49-F238E27FC236}">
                      <a16:creationId xmlns:a16="http://schemas.microsoft.com/office/drawing/2014/main" id="{3C11DDC5-8C2E-B695-B9FD-2904B97EC5FD}"/>
                    </a:ext>
                  </a:extLst>
                </p:cNvPr>
                <p:cNvCxnSpPr>
                  <a:cxnSpLocks/>
                </p:cNvCxnSpPr>
                <p:nvPr/>
              </p:nvCxnSpPr>
              <p:spPr>
                <a:xfrm flipV="1">
                  <a:off x="6406752" y="4324350"/>
                  <a:ext cx="735227" cy="33336"/>
                </a:xfrm>
                <a:prstGeom prst="line">
                  <a:avLst/>
                </a:prstGeom>
                <a:ln w="12700"/>
              </p:spPr>
              <p:style>
                <a:lnRef idx="2">
                  <a:schemeClr val="accent1"/>
                </a:lnRef>
                <a:fillRef idx="0">
                  <a:schemeClr val="accent1"/>
                </a:fillRef>
                <a:effectRef idx="1">
                  <a:schemeClr val="accent1"/>
                </a:effectRef>
                <a:fontRef idx="minor">
                  <a:schemeClr val="tx1"/>
                </a:fontRef>
              </p:style>
            </p:cxnSp>
            <p:cxnSp>
              <p:nvCxnSpPr>
                <p:cNvPr id="53" name="直接连接符 52">
                  <a:extLst>
                    <a:ext uri="{FF2B5EF4-FFF2-40B4-BE49-F238E27FC236}">
                      <a16:creationId xmlns:a16="http://schemas.microsoft.com/office/drawing/2014/main" id="{2B0CE246-184F-1566-AF96-A83DEA5F1417}"/>
                    </a:ext>
                  </a:extLst>
                </p:cNvPr>
                <p:cNvCxnSpPr>
                  <a:cxnSpLocks/>
                </p:cNvCxnSpPr>
                <p:nvPr/>
              </p:nvCxnSpPr>
              <p:spPr>
                <a:xfrm flipV="1">
                  <a:off x="6406752" y="3651250"/>
                  <a:ext cx="1275161" cy="700155"/>
                </a:xfrm>
                <a:prstGeom prst="line">
                  <a:avLst/>
                </a:prstGeom>
                <a:ln w="12700"/>
              </p:spPr>
              <p:style>
                <a:lnRef idx="2">
                  <a:schemeClr val="accent1"/>
                </a:lnRef>
                <a:fillRef idx="0">
                  <a:schemeClr val="accent1"/>
                </a:fillRef>
                <a:effectRef idx="1">
                  <a:schemeClr val="accent1"/>
                </a:effectRef>
                <a:fontRef idx="minor">
                  <a:schemeClr val="tx1"/>
                </a:fontRef>
              </p:style>
            </p:cxnSp>
          </p:grpSp>
          <p:cxnSp>
            <p:nvCxnSpPr>
              <p:cNvPr id="9" name="直接连接符 8">
                <a:extLst>
                  <a:ext uri="{FF2B5EF4-FFF2-40B4-BE49-F238E27FC236}">
                    <a16:creationId xmlns:a16="http://schemas.microsoft.com/office/drawing/2014/main" id="{6AEB75C3-C53B-50EC-6710-CADA879386E5}"/>
                  </a:ext>
                </a:extLst>
              </p:cNvPr>
              <p:cNvCxnSpPr>
                <a:cxnSpLocks/>
              </p:cNvCxnSpPr>
              <p:nvPr/>
            </p:nvCxnSpPr>
            <p:spPr>
              <a:xfrm flipH="1" flipV="1">
                <a:off x="9248916" y="3372821"/>
                <a:ext cx="88080" cy="750513"/>
              </a:xfrm>
              <a:prstGeom prst="line">
                <a:avLst/>
              </a:prstGeom>
              <a:ln w="12700"/>
            </p:spPr>
            <p:style>
              <a:lnRef idx="2">
                <a:schemeClr val="accent1"/>
              </a:lnRef>
              <a:fillRef idx="0">
                <a:schemeClr val="accent1"/>
              </a:fillRef>
              <a:effectRef idx="1">
                <a:schemeClr val="accent1"/>
              </a:effectRef>
              <a:fontRef idx="minor">
                <a:schemeClr val="tx1"/>
              </a:fontRef>
            </p:style>
          </p:cxnSp>
        </p:grpSp>
        <p:sp>
          <p:nvSpPr>
            <p:cNvPr id="54" name="文本框 53">
              <a:extLst>
                <a:ext uri="{FF2B5EF4-FFF2-40B4-BE49-F238E27FC236}">
                  <a16:creationId xmlns:a16="http://schemas.microsoft.com/office/drawing/2014/main" id="{52F97C90-9788-5970-30BA-A1306EC39092}"/>
                </a:ext>
              </a:extLst>
            </p:cNvPr>
            <p:cNvSpPr txBox="1"/>
            <p:nvPr/>
          </p:nvSpPr>
          <p:spPr>
            <a:xfrm>
              <a:off x="767271" y="6780781"/>
              <a:ext cx="954107" cy="276999"/>
            </a:xfrm>
            <a:prstGeom prst="rect">
              <a:avLst/>
            </a:prstGeom>
            <a:noFill/>
          </p:spPr>
          <p:txBody>
            <a:bodyPr wrap="none" rtlCol="0">
              <a:spAutoFit/>
            </a:bodyPr>
            <a:lstStyle/>
            <a:p>
              <a:r>
                <a:rPr lang="ja-JP" altLang="en-US" sz="1200" b="1" dirty="0"/>
                <a:t>三角形分割</a:t>
              </a:r>
              <a:endParaRPr lang="zh-CN" altLang="en-US" sz="1200" b="1" dirty="0"/>
            </a:p>
          </p:txBody>
        </p:sp>
        <p:sp>
          <p:nvSpPr>
            <p:cNvPr id="55" name="文本框 54">
              <a:extLst>
                <a:ext uri="{FF2B5EF4-FFF2-40B4-BE49-F238E27FC236}">
                  <a16:creationId xmlns:a16="http://schemas.microsoft.com/office/drawing/2014/main" id="{5E4CA1CE-995B-4FBA-9140-3EB66FC50BCD}"/>
                </a:ext>
              </a:extLst>
            </p:cNvPr>
            <p:cNvSpPr txBox="1"/>
            <p:nvPr/>
          </p:nvSpPr>
          <p:spPr>
            <a:xfrm>
              <a:off x="2080464" y="5815859"/>
              <a:ext cx="434734" cy="523220"/>
            </a:xfrm>
            <a:prstGeom prst="rect">
              <a:avLst/>
            </a:prstGeom>
            <a:noFill/>
          </p:spPr>
          <p:txBody>
            <a:bodyPr wrap="none" rtlCol="0">
              <a:spAutoFit/>
            </a:bodyPr>
            <a:lstStyle/>
            <a:p>
              <a:r>
                <a:rPr lang="en-US" altLang="zh-CN" sz="2800" b="1" dirty="0"/>
                <a:t>+</a:t>
              </a:r>
              <a:endParaRPr lang="zh-CN" altLang="en-US" sz="2800" b="1" dirty="0"/>
            </a:p>
          </p:txBody>
        </p:sp>
        <p:sp>
          <p:nvSpPr>
            <p:cNvPr id="56" name="文本框 55">
              <a:extLst>
                <a:ext uri="{FF2B5EF4-FFF2-40B4-BE49-F238E27FC236}">
                  <a16:creationId xmlns:a16="http://schemas.microsoft.com/office/drawing/2014/main" id="{7F2E5669-A9CC-9FFB-7AA0-572740ED4ED6}"/>
                </a:ext>
              </a:extLst>
            </p:cNvPr>
            <p:cNvSpPr txBox="1"/>
            <p:nvPr/>
          </p:nvSpPr>
          <p:spPr>
            <a:xfrm>
              <a:off x="4162657" y="5772134"/>
              <a:ext cx="434734" cy="523220"/>
            </a:xfrm>
            <a:prstGeom prst="rect">
              <a:avLst/>
            </a:prstGeom>
            <a:noFill/>
          </p:spPr>
          <p:txBody>
            <a:bodyPr wrap="none" rtlCol="0">
              <a:spAutoFit/>
            </a:bodyPr>
            <a:lstStyle/>
            <a:p>
              <a:r>
                <a:rPr lang="en-US" altLang="zh-CN" sz="2800" b="1" dirty="0"/>
                <a:t>+</a:t>
              </a:r>
              <a:endParaRPr lang="zh-CN" altLang="en-US" sz="2800" b="1" dirty="0"/>
            </a:p>
          </p:txBody>
        </p:sp>
        <p:sp>
          <p:nvSpPr>
            <p:cNvPr id="57" name="文本框 56">
              <a:extLst>
                <a:ext uri="{FF2B5EF4-FFF2-40B4-BE49-F238E27FC236}">
                  <a16:creationId xmlns:a16="http://schemas.microsoft.com/office/drawing/2014/main" id="{A2DE4054-1AD0-E8F3-2FAB-BC4B010E97F6}"/>
                </a:ext>
              </a:extLst>
            </p:cNvPr>
            <p:cNvSpPr txBox="1"/>
            <p:nvPr/>
          </p:nvSpPr>
          <p:spPr>
            <a:xfrm>
              <a:off x="6467357" y="5728491"/>
              <a:ext cx="434734" cy="523220"/>
            </a:xfrm>
            <a:prstGeom prst="rect">
              <a:avLst/>
            </a:prstGeom>
            <a:noFill/>
          </p:spPr>
          <p:txBody>
            <a:bodyPr wrap="none" rtlCol="0">
              <a:spAutoFit/>
            </a:bodyPr>
            <a:lstStyle/>
            <a:p>
              <a:r>
                <a:rPr lang="en-US" altLang="zh-CN" sz="2800" b="1" dirty="0"/>
                <a:t>+</a:t>
              </a:r>
              <a:endParaRPr lang="zh-CN" altLang="en-US" sz="2800" b="1" dirty="0"/>
            </a:p>
          </p:txBody>
        </p:sp>
        <p:sp>
          <p:nvSpPr>
            <p:cNvPr id="58" name="文本框 57">
              <a:extLst>
                <a:ext uri="{FF2B5EF4-FFF2-40B4-BE49-F238E27FC236}">
                  <a16:creationId xmlns:a16="http://schemas.microsoft.com/office/drawing/2014/main" id="{C70FFFF0-8143-3D52-5F66-105C0F3FBDEE}"/>
                </a:ext>
              </a:extLst>
            </p:cNvPr>
            <p:cNvSpPr txBox="1"/>
            <p:nvPr/>
          </p:nvSpPr>
          <p:spPr>
            <a:xfrm>
              <a:off x="8892678" y="5854058"/>
              <a:ext cx="434734" cy="523220"/>
            </a:xfrm>
            <a:prstGeom prst="rect">
              <a:avLst/>
            </a:prstGeom>
            <a:noFill/>
          </p:spPr>
          <p:txBody>
            <a:bodyPr wrap="none" rtlCol="0">
              <a:spAutoFit/>
            </a:bodyPr>
            <a:lstStyle/>
            <a:p>
              <a:r>
                <a:rPr lang="en-US" altLang="zh-CN" sz="2800" b="1" dirty="0"/>
                <a:t>=</a:t>
              </a:r>
              <a:endParaRPr lang="zh-CN" altLang="en-US" sz="2800" b="1" dirty="0"/>
            </a:p>
          </p:txBody>
        </p:sp>
        <p:sp>
          <p:nvSpPr>
            <p:cNvPr id="59" name="文本框 58">
              <a:extLst>
                <a:ext uri="{FF2B5EF4-FFF2-40B4-BE49-F238E27FC236}">
                  <a16:creationId xmlns:a16="http://schemas.microsoft.com/office/drawing/2014/main" id="{CCDAE661-27AD-0181-5BD0-6D598972478F}"/>
                </a:ext>
              </a:extLst>
            </p:cNvPr>
            <p:cNvSpPr txBox="1"/>
            <p:nvPr/>
          </p:nvSpPr>
          <p:spPr>
            <a:xfrm>
              <a:off x="9335861" y="5956547"/>
              <a:ext cx="1383693" cy="431563"/>
            </a:xfrm>
            <a:prstGeom prst="rect">
              <a:avLst/>
            </a:prstGeom>
            <a:noFill/>
          </p:spPr>
          <p:txBody>
            <a:bodyPr wrap="square">
              <a:spAutoFit/>
            </a:bodyPr>
            <a:lstStyle/>
            <a:p>
              <a:r>
                <a:rPr lang="en-US" altLang="zh-CN" sz="1600" b="1" dirty="0"/>
                <a:t>seg</a:t>
              </a:r>
              <a:r>
                <a:rPr lang="ja-JP" altLang="en-US" sz="1600" b="1" dirty="0"/>
                <a:t>方法</a:t>
              </a:r>
              <a:endParaRPr lang="en-US" altLang="ja-JP" sz="1600" b="1" dirty="0"/>
            </a:p>
          </p:txBody>
        </p:sp>
        <p:sp>
          <p:nvSpPr>
            <p:cNvPr id="60" name="文本框 59">
              <a:extLst>
                <a:ext uri="{FF2B5EF4-FFF2-40B4-BE49-F238E27FC236}">
                  <a16:creationId xmlns:a16="http://schemas.microsoft.com/office/drawing/2014/main" id="{D8D63643-BB23-6D6B-F4D6-1DC4D1EB509C}"/>
                </a:ext>
              </a:extLst>
            </p:cNvPr>
            <p:cNvSpPr txBox="1"/>
            <p:nvPr/>
          </p:nvSpPr>
          <p:spPr>
            <a:xfrm>
              <a:off x="3074429" y="6698968"/>
              <a:ext cx="749811" cy="392331"/>
            </a:xfrm>
            <a:prstGeom prst="rect">
              <a:avLst/>
            </a:prstGeom>
            <a:noFill/>
          </p:spPr>
          <p:txBody>
            <a:bodyPr wrap="square">
              <a:spAutoFit/>
            </a:bodyPr>
            <a:lstStyle/>
            <a:p>
              <a:r>
                <a:rPr lang="en-US" altLang="ja-JP" sz="1400" b="1" dirty="0">
                  <a:solidFill>
                    <a:srgbClr val="FF0000"/>
                  </a:solidFill>
                </a:rPr>
                <a:t>seg1</a:t>
              </a:r>
              <a:endParaRPr lang="zh-CN" altLang="en-US" sz="1400" dirty="0"/>
            </a:p>
          </p:txBody>
        </p:sp>
        <p:sp>
          <p:nvSpPr>
            <p:cNvPr id="61" name="文本框 60">
              <a:extLst>
                <a:ext uri="{FF2B5EF4-FFF2-40B4-BE49-F238E27FC236}">
                  <a16:creationId xmlns:a16="http://schemas.microsoft.com/office/drawing/2014/main" id="{4E7DFD1F-E9FD-EE6D-0C94-8289FBB3C6C4}"/>
                </a:ext>
              </a:extLst>
            </p:cNvPr>
            <p:cNvSpPr txBox="1"/>
            <p:nvPr/>
          </p:nvSpPr>
          <p:spPr>
            <a:xfrm>
              <a:off x="5249841" y="6709586"/>
              <a:ext cx="899390" cy="392331"/>
            </a:xfrm>
            <a:prstGeom prst="rect">
              <a:avLst/>
            </a:prstGeom>
            <a:noFill/>
          </p:spPr>
          <p:txBody>
            <a:bodyPr wrap="square">
              <a:spAutoFit/>
            </a:bodyPr>
            <a:lstStyle/>
            <a:p>
              <a:r>
                <a:rPr lang="en-US" altLang="ja-JP" sz="1400" b="1" dirty="0">
                  <a:solidFill>
                    <a:srgbClr val="00B050"/>
                  </a:solidFill>
                </a:rPr>
                <a:t>seg2</a:t>
              </a:r>
              <a:endParaRPr lang="zh-CN" altLang="en-US" sz="1400" dirty="0"/>
            </a:p>
          </p:txBody>
        </p:sp>
        <p:sp>
          <p:nvSpPr>
            <p:cNvPr id="62" name="文本框 61">
              <a:extLst>
                <a:ext uri="{FF2B5EF4-FFF2-40B4-BE49-F238E27FC236}">
                  <a16:creationId xmlns:a16="http://schemas.microsoft.com/office/drawing/2014/main" id="{99F15BD2-9B6B-2E90-BA17-F746C34E41F9}"/>
                </a:ext>
              </a:extLst>
            </p:cNvPr>
            <p:cNvSpPr txBox="1"/>
            <p:nvPr/>
          </p:nvSpPr>
          <p:spPr>
            <a:xfrm>
              <a:off x="7550810" y="6714297"/>
              <a:ext cx="830630" cy="307777"/>
            </a:xfrm>
            <a:prstGeom prst="rect">
              <a:avLst/>
            </a:prstGeom>
            <a:noFill/>
          </p:spPr>
          <p:txBody>
            <a:bodyPr wrap="square">
              <a:spAutoFit/>
            </a:bodyPr>
            <a:lstStyle/>
            <a:p>
              <a:r>
                <a:rPr lang="en-US" altLang="ja-JP" sz="1400" b="1" dirty="0">
                  <a:solidFill>
                    <a:srgbClr val="00B0F0"/>
                  </a:solidFill>
                </a:rPr>
                <a:t>seg3</a:t>
              </a:r>
              <a:endParaRPr lang="zh-CN" altLang="en-US" sz="1400" dirty="0"/>
            </a:p>
          </p:txBody>
        </p:sp>
        <p:grpSp>
          <p:nvGrpSpPr>
            <p:cNvPr id="63" name="组合 62">
              <a:extLst>
                <a:ext uri="{FF2B5EF4-FFF2-40B4-BE49-F238E27FC236}">
                  <a16:creationId xmlns:a16="http://schemas.microsoft.com/office/drawing/2014/main" id="{D7E578AC-7C02-A938-0631-FAC6FEAAA9DF}"/>
                </a:ext>
              </a:extLst>
            </p:cNvPr>
            <p:cNvGrpSpPr/>
            <p:nvPr/>
          </p:nvGrpSpPr>
          <p:grpSpPr>
            <a:xfrm>
              <a:off x="2543211" y="5433944"/>
              <a:ext cx="1456159" cy="1198431"/>
              <a:chOff x="684131" y="1237268"/>
              <a:chExt cx="5326144" cy="4383464"/>
            </a:xfrm>
          </p:grpSpPr>
          <p:grpSp>
            <p:nvGrpSpPr>
              <p:cNvPr id="64" name="组合 63">
                <a:extLst>
                  <a:ext uri="{FF2B5EF4-FFF2-40B4-BE49-F238E27FC236}">
                    <a16:creationId xmlns:a16="http://schemas.microsoft.com/office/drawing/2014/main" id="{18DCEEBD-DA12-E61F-CF61-410A0AB1543E}"/>
                  </a:ext>
                </a:extLst>
              </p:cNvPr>
              <p:cNvGrpSpPr/>
              <p:nvPr/>
            </p:nvGrpSpPr>
            <p:grpSpPr>
              <a:xfrm>
                <a:off x="684131" y="1237268"/>
                <a:ext cx="5326144" cy="4383464"/>
                <a:chOff x="2620652" y="1197204"/>
                <a:chExt cx="5326144" cy="4383464"/>
              </a:xfrm>
            </p:grpSpPr>
            <p:pic>
              <p:nvPicPr>
                <p:cNvPr id="66" name="图片 65" descr="图表, 雷达图&#10;&#10;描述已自动生成">
                  <a:extLst>
                    <a:ext uri="{FF2B5EF4-FFF2-40B4-BE49-F238E27FC236}">
                      <a16:creationId xmlns:a16="http://schemas.microsoft.com/office/drawing/2014/main" id="{EDF1895E-2465-52A1-574E-D61EACAEEC7B}"/>
                    </a:ext>
                  </a:extLst>
                </p:cNvPr>
                <p:cNvPicPr>
                  <a:picLocks noChangeAspect="1"/>
                </p:cNvPicPr>
                <p:nvPr/>
              </p:nvPicPr>
              <p:blipFill>
                <a:blip r:embed="rId7">
                  <a:extLst>
                    <a:ext uri="{28A0092B-C50C-407E-A947-70E740481C1C}">
                      <a14:useLocalDpi xmlns:a14="http://schemas.microsoft.com/office/drawing/2010/main" val="0"/>
                    </a:ext>
                  </a:extLst>
                </a:blip>
                <a:srcRect l="26231" t="26488" r="25246" b="24855"/>
                <a:stretch/>
              </p:blipFill>
              <p:spPr>
                <a:xfrm>
                  <a:off x="2620652" y="1197204"/>
                  <a:ext cx="5326144" cy="4383464"/>
                </a:xfrm>
                <a:prstGeom prst="rect">
                  <a:avLst/>
                </a:prstGeom>
              </p:spPr>
            </p:pic>
            <p:cxnSp>
              <p:nvCxnSpPr>
                <p:cNvPr id="67" name="直接连接符 66">
                  <a:extLst>
                    <a:ext uri="{FF2B5EF4-FFF2-40B4-BE49-F238E27FC236}">
                      <a16:creationId xmlns:a16="http://schemas.microsoft.com/office/drawing/2014/main" id="{9387D535-239E-59B4-69A4-A0A5FDF97248}"/>
                    </a:ext>
                  </a:extLst>
                </p:cNvPr>
                <p:cNvCxnSpPr>
                  <a:cxnSpLocks/>
                </p:cNvCxnSpPr>
                <p:nvPr/>
              </p:nvCxnSpPr>
              <p:spPr>
                <a:xfrm>
                  <a:off x="6365081" y="2719388"/>
                  <a:ext cx="0" cy="385762"/>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68" name="椭圆 67">
                  <a:extLst>
                    <a:ext uri="{FF2B5EF4-FFF2-40B4-BE49-F238E27FC236}">
                      <a16:creationId xmlns:a16="http://schemas.microsoft.com/office/drawing/2014/main" id="{BCB4295B-BD05-3F48-5211-20E86A46ED72}"/>
                    </a:ext>
                  </a:extLst>
                </p:cNvPr>
                <p:cNvSpPr/>
                <p:nvPr/>
              </p:nvSpPr>
              <p:spPr>
                <a:xfrm>
                  <a:off x="6993732" y="2528888"/>
                  <a:ext cx="190500" cy="190500"/>
                </a:xfrm>
                <a:prstGeom prst="ellipse">
                  <a:avLst/>
                </a:prstGeom>
                <a:noFill/>
                <a:ln w="28575">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C2A36B83-AAFA-88C3-730B-9FC4B6F9471E}"/>
                    </a:ext>
                  </a:extLst>
                </p:cNvPr>
                <p:cNvSpPr/>
                <p:nvPr/>
              </p:nvSpPr>
              <p:spPr>
                <a:xfrm>
                  <a:off x="6428582" y="3532188"/>
                  <a:ext cx="190500" cy="190500"/>
                </a:xfrm>
                <a:prstGeom prst="ellipse">
                  <a:avLst/>
                </a:prstGeom>
                <a:noFill/>
                <a:ln w="28575">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0" name="直接连接符 69">
                  <a:extLst>
                    <a:ext uri="{FF2B5EF4-FFF2-40B4-BE49-F238E27FC236}">
                      <a16:creationId xmlns:a16="http://schemas.microsoft.com/office/drawing/2014/main" id="{5E658E2A-6E1D-E056-270C-FECCB73EBA16}"/>
                    </a:ext>
                  </a:extLst>
                </p:cNvPr>
                <p:cNvCxnSpPr>
                  <a:cxnSpLocks/>
                </p:cNvCxnSpPr>
                <p:nvPr/>
              </p:nvCxnSpPr>
              <p:spPr>
                <a:xfrm flipH="1">
                  <a:off x="6523832" y="2624138"/>
                  <a:ext cx="565150" cy="1003300"/>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71" name="椭圆 70">
                  <a:extLst>
                    <a:ext uri="{FF2B5EF4-FFF2-40B4-BE49-F238E27FC236}">
                      <a16:creationId xmlns:a16="http://schemas.microsoft.com/office/drawing/2014/main" id="{EC765C8B-5D78-9615-BD3C-4B80ED65CC46}"/>
                    </a:ext>
                  </a:extLst>
                </p:cNvPr>
                <p:cNvSpPr/>
                <p:nvPr/>
              </p:nvSpPr>
              <p:spPr>
                <a:xfrm>
                  <a:off x="5587207" y="3827463"/>
                  <a:ext cx="190500" cy="190500"/>
                </a:xfrm>
                <a:prstGeom prst="ellipse">
                  <a:avLst/>
                </a:prstGeom>
                <a:noFill/>
                <a:ln w="28575">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a:extLst>
                    <a:ext uri="{FF2B5EF4-FFF2-40B4-BE49-F238E27FC236}">
                      <a16:creationId xmlns:a16="http://schemas.microsoft.com/office/drawing/2014/main" id="{B7664998-79F1-41B5-5C75-4BF2C0B7C9FC}"/>
                    </a:ext>
                  </a:extLst>
                </p:cNvPr>
                <p:cNvSpPr/>
                <p:nvPr/>
              </p:nvSpPr>
              <p:spPr>
                <a:xfrm>
                  <a:off x="6591300" y="4433887"/>
                  <a:ext cx="190500" cy="190500"/>
                </a:xfrm>
                <a:prstGeom prst="ellipse">
                  <a:avLst/>
                </a:prstGeom>
                <a:noFill/>
                <a:ln w="28575">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3" name="直接连接符 72">
                  <a:extLst>
                    <a:ext uri="{FF2B5EF4-FFF2-40B4-BE49-F238E27FC236}">
                      <a16:creationId xmlns:a16="http://schemas.microsoft.com/office/drawing/2014/main" id="{E74843AA-521E-D5BE-6262-67E869D135A2}"/>
                    </a:ext>
                  </a:extLst>
                </p:cNvPr>
                <p:cNvCxnSpPr>
                  <a:cxnSpLocks/>
                </p:cNvCxnSpPr>
                <p:nvPr/>
              </p:nvCxnSpPr>
              <p:spPr>
                <a:xfrm>
                  <a:off x="5682457" y="3922713"/>
                  <a:ext cx="1004093" cy="612775"/>
                </a:xfrm>
                <a:prstGeom prst="line">
                  <a:avLst/>
                </a:prstGeom>
                <a:ln w="28575"/>
              </p:spPr>
              <p:style>
                <a:lnRef idx="2">
                  <a:schemeClr val="accent1"/>
                </a:lnRef>
                <a:fillRef idx="0">
                  <a:schemeClr val="accent1"/>
                </a:fillRef>
                <a:effectRef idx="1">
                  <a:schemeClr val="accent1"/>
                </a:effectRef>
                <a:fontRef idx="minor">
                  <a:schemeClr val="tx1"/>
                </a:fontRef>
              </p:style>
            </p:cxnSp>
            <p:cxnSp>
              <p:nvCxnSpPr>
                <p:cNvPr id="74" name="直接连接符 73">
                  <a:extLst>
                    <a:ext uri="{FF2B5EF4-FFF2-40B4-BE49-F238E27FC236}">
                      <a16:creationId xmlns:a16="http://schemas.microsoft.com/office/drawing/2014/main" id="{C8836733-E596-0EFB-1F17-CC2D8E447C5E}"/>
                    </a:ext>
                  </a:extLst>
                </p:cNvPr>
                <p:cNvCxnSpPr>
                  <a:cxnSpLocks/>
                </p:cNvCxnSpPr>
                <p:nvPr/>
              </p:nvCxnSpPr>
              <p:spPr>
                <a:xfrm flipH="1">
                  <a:off x="4692650" y="2987675"/>
                  <a:ext cx="104775" cy="285750"/>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sp>
              <p:nvSpPr>
                <p:cNvPr id="75" name="椭圆 74">
                  <a:extLst>
                    <a:ext uri="{FF2B5EF4-FFF2-40B4-BE49-F238E27FC236}">
                      <a16:creationId xmlns:a16="http://schemas.microsoft.com/office/drawing/2014/main" id="{5CF5E1DA-0426-D8D5-6765-0B4FCE571CC7}"/>
                    </a:ext>
                  </a:extLst>
                </p:cNvPr>
                <p:cNvSpPr/>
                <p:nvPr/>
              </p:nvSpPr>
              <p:spPr>
                <a:xfrm>
                  <a:off x="4502150" y="2624138"/>
                  <a:ext cx="190500" cy="190500"/>
                </a:xfrm>
                <a:prstGeom prst="ellipse">
                  <a:avLst/>
                </a:prstGeom>
                <a:noFill/>
                <a:ln w="28575">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a:extLst>
                    <a:ext uri="{FF2B5EF4-FFF2-40B4-BE49-F238E27FC236}">
                      <a16:creationId xmlns:a16="http://schemas.microsoft.com/office/drawing/2014/main" id="{041636CB-FE63-8057-0DC9-81423F21315B}"/>
                    </a:ext>
                  </a:extLst>
                </p:cNvPr>
                <p:cNvSpPr/>
                <p:nvPr/>
              </p:nvSpPr>
              <p:spPr>
                <a:xfrm>
                  <a:off x="4178300" y="3532188"/>
                  <a:ext cx="190500" cy="190500"/>
                </a:xfrm>
                <a:prstGeom prst="ellipse">
                  <a:avLst/>
                </a:prstGeom>
                <a:noFill/>
                <a:ln w="28575">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7" name="直接连接符 76">
                  <a:extLst>
                    <a:ext uri="{FF2B5EF4-FFF2-40B4-BE49-F238E27FC236}">
                      <a16:creationId xmlns:a16="http://schemas.microsoft.com/office/drawing/2014/main" id="{6D5ED9C1-C0F7-46CF-D3C5-FE874B8DEB47}"/>
                    </a:ext>
                  </a:extLst>
                </p:cNvPr>
                <p:cNvCxnSpPr>
                  <a:cxnSpLocks/>
                </p:cNvCxnSpPr>
                <p:nvPr/>
              </p:nvCxnSpPr>
              <p:spPr>
                <a:xfrm flipH="1">
                  <a:off x="4273550" y="2719388"/>
                  <a:ext cx="290117" cy="908050"/>
                </a:xfrm>
                <a:prstGeom prst="line">
                  <a:avLst/>
                </a:prstGeom>
                <a:ln w="28575"/>
              </p:spPr>
              <p:style>
                <a:lnRef idx="2">
                  <a:schemeClr val="accent1"/>
                </a:lnRef>
                <a:fillRef idx="0">
                  <a:schemeClr val="accent1"/>
                </a:fillRef>
                <a:effectRef idx="1">
                  <a:schemeClr val="accent1"/>
                </a:effectRef>
                <a:fontRef idx="minor">
                  <a:schemeClr val="tx1"/>
                </a:fontRef>
              </p:style>
            </p:cxnSp>
          </p:grpSp>
          <p:cxnSp>
            <p:nvCxnSpPr>
              <p:cNvPr id="65" name="直接连接符 64">
                <a:extLst>
                  <a:ext uri="{FF2B5EF4-FFF2-40B4-BE49-F238E27FC236}">
                    <a16:creationId xmlns:a16="http://schemas.microsoft.com/office/drawing/2014/main" id="{15588CA2-8BA6-8EA3-5DEF-E1643E2B6ED4}"/>
                  </a:ext>
                </a:extLst>
              </p:cNvPr>
              <p:cNvCxnSpPr>
                <a:cxnSpLocks/>
              </p:cNvCxnSpPr>
              <p:nvPr/>
            </p:nvCxnSpPr>
            <p:spPr>
              <a:xfrm>
                <a:off x="4073754" y="4071102"/>
                <a:ext cx="581025" cy="161925"/>
              </a:xfrm>
              <a:prstGeom prst="line">
                <a:avLst/>
              </a:prstGeom>
              <a:ln w="38100">
                <a:solidFill>
                  <a:srgbClr val="FF0000"/>
                </a:solidFill>
              </a:ln>
            </p:spPr>
            <p:style>
              <a:lnRef idx="2">
                <a:schemeClr val="accent1"/>
              </a:lnRef>
              <a:fillRef idx="0">
                <a:schemeClr val="accent1"/>
              </a:fillRef>
              <a:effectRef idx="1">
                <a:schemeClr val="accent1"/>
              </a:effectRef>
              <a:fontRef idx="minor">
                <a:schemeClr val="tx1"/>
              </a:fontRef>
            </p:style>
          </p:cxnSp>
        </p:grpSp>
        <p:grpSp>
          <p:nvGrpSpPr>
            <p:cNvPr id="78" name="组合 77">
              <a:extLst>
                <a:ext uri="{FF2B5EF4-FFF2-40B4-BE49-F238E27FC236}">
                  <a16:creationId xmlns:a16="http://schemas.microsoft.com/office/drawing/2014/main" id="{EE472772-58B7-3259-2BB0-1A5865E991B2}"/>
                </a:ext>
              </a:extLst>
            </p:cNvPr>
            <p:cNvGrpSpPr/>
            <p:nvPr/>
          </p:nvGrpSpPr>
          <p:grpSpPr>
            <a:xfrm>
              <a:off x="4766431" y="5395020"/>
              <a:ext cx="1540901" cy="1288741"/>
              <a:chOff x="2903277" y="1190624"/>
              <a:chExt cx="5352693" cy="4476753"/>
            </a:xfrm>
          </p:grpSpPr>
          <p:pic>
            <p:nvPicPr>
              <p:cNvPr id="79" name="图片 78" descr="图表, 雷达图&#10;&#10;描述已自动生成">
                <a:extLst>
                  <a:ext uri="{FF2B5EF4-FFF2-40B4-BE49-F238E27FC236}">
                    <a16:creationId xmlns:a16="http://schemas.microsoft.com/office/drawing/2014/main" id="{6497B4FE-BCC4-FE05-3598-5634A05093D5}"/>
                  </a:ext>
                </a:extLst>
              </p:cNvPr>
              <p:cNvPicPr>
                <a:picLocks noChangeAspect="1"/>
              </p:cNvPicPr>
              <p:nvPr/>
            </p:nvPicPr>
            <p:blipFill>
              <a:blip r:embed="rId7">
                <a:extLst>
                  <a:ext uri="{28A0092B-C50C-407E-A947-70E740481C1C}">
                    <a14:useLocalDpi xmlns:a14="http://schemas.microsoft.com/office/drawing/2010/main" val="0"/>
                  </a:ext>
                </a:extLst>
              </a:blip>
              <a:srcRect l="26316" t="26415" r="24919" b="23892"/>
              <a:stretch/>
            </p:blipFill>
            <p:spPr>
              <a:xfrm>
                <a:off x="2903277" y="1190625"/>
                <a:ext cx="5352693" cy="4476752"/>
              </a:xfrm>
              <a:prstGeom prst="rect">
                <a:avLst/>
              </a:prstGeom>
            </p:spPr>
          </p:pic>
          <p:cxnSp>
            <p:nvCxnSpPr>
              <p:cNvPr id="80" name="直接连接符 79">
                <a:extLst>
                  <a:ext uri="{FF2B5EF4-FFF2-40B4-BE49-F238E27FC236}">
                    <a16:creationId xmlns:a16="http://schemas.microsoft.com/office/drawing/2014/main" id="{B1281E87-A706-6233-8DFE-FA4DD41D3CAE}"/>
                  </a:ext>
                </a:extLst>
              </p:cNvPr>
              <p:cNvCxnSpPr>
                <a:cxnSpLocks/>
              </p:cNvCxnSpPr>
              <p:nvPr/>
            </p:nvCxnSpPr>
            <p:spPr>
              <a:xfrm>
                <a:off x="6638925" y="2714625"/>
                <a:ext cx="0" cy="390525"/>
              </a:xfrm>
              <a:prstGeom prst="line">
                <a:avLst/>
              </a:prstGeom>
              <a:ln w="28575">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81" name="直接连接符 80">
                <a:extLst>
                  <a:ext uri="{FF2B5EF4-FFF2-40B4-BE49-F238E27FC236}">
                    <a16:creationId xmlns:a16="http://schemas.microsoft.com/office/drawing/2014/main" id="{D575DEF7-BD4F-DD66-2D07-0F2A0836142C}"/>
                  </a:ext>
                </a:extLst>
              </p:cNvPr>
              <p:cNvCxnSpPr>
                <a:cxnSpLocks/>
              </p:cNvCxnSpPr>
              <p:nvPr/>
            </p:nvCxnSpPr>
            <p:spPr>
              <a:xfrm flipH="1">
                <a:off x="6193631" y="3105150"/>
                <a:ext cx="445294" cy="342900"/>
              </a:xfrm>
              <a:prstGeom prst="line">
                <a:avLst/>
              </a:prstGeom>
              <a:ln w="28575">
                <a:solidFill>
                  <a:srgbClr val="00B050"/>
                </a:solidFill>
              </a:ln>
            </p:spPr>
            <p:style>
              <a:lnRef idx="2">
                <a:schemeClr val="accent1"/>
              </a:lnRef>
              <a:fillRef idx="0">
                <a:schemeClr val="accent1"/>
              </a:fillRef>
              <a:effectRef idx="1">
                <a:schemeClr val="accent1"/>
              </a:effectRef>
              <a:fontRef idx="minor">
                <a:schemeClr val="tx1"/>
              </a:fontRef>
            </p:style>
          </p:cxnSp>
          <p:sp>
            <p:nvSpPr>
              <p:cNvPr id="82" name="椭圆 81">
                <a:extLst>
                  <a:ext uri="{FF2B5EF4-FFF2-40B4-BE49-F238E27FC236}">
                    <a16:creationId xmlns:a16="http://schemas.microsoft.com/office/drawing/2014/main" id="{1A496729-8C54-4426-B4CD-57B81288B118}"/>
                  </a:ext>
                </a:extLst>
              </p:cNvPr>
              <p:cNvSpPr/>
              <p:nvPr/>
            </p:nvSpPr>
            <p:spPr>
              <a:xfrm>
                <a:off x="5891212" y="3862388"/>
                <a:ext cx="142876" cy="142876"/>
              </a:xfrm>
              <a:prstGeom prst="ellipse">
                <a:avLst/>
              </a:prstGeom>
              <a:noFill/>
              <a:ln>
                <a:solidFill>
                  <a:srgbClr val="00B05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椭圆 82">
                <a:extLst>
                  <a:ext uri="{FF2B5EF4-FFF2-40B4-BE49-F238E27FC236}">
                    <a16:creationId xmlns:a16="http://schemas.microsoft.com/office/drawing/2014/main" id="{36E50E15-DBB6-7BFB-29B9-978C126C416B}"/>
                  </a:ext>
                </a:extLst>
              </p:cNvPr>
              <p:cNvSpPr/>
              <p:nvPr/>
            </p:nvSpPr>
            <p:spPr>
              <a:xfrm>
                <a:off x="7289006" y="2547938"/>
                <a:ext cx="142876" cy="142876"/>
              </a:xfrm>
              <a:prstGeom prst="ellipse">
                <a:avLst/>
              </a:prstGeom>
              <a:noFill/>
              <a:ln>
                <a:solidFill>
                  <a:srgbClr val="00B05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4" name="直接连接符 83">
                <a:extLst>
                  <a:ext uri="{FF2B5EF4-FFF2-40B4-BE49-F238E27FC236}">
                    <a16:creationId xmlns:a16="http://schemas.microsoft.com/office/drawing/2014/main" id="{8DD093C2-9838-0011-94AB-0DE56AF042DF}"/>
                  </a:ext>
                </a:extLst>
              </p:cNvPr>
              <p:cNvCxnSpPr>
                <a:cxnSpLocks/>
              </p:cNvCxnSpPr>
              <p:nvPr/>
            </p:nvCxnSpPr>
            <p:spPr>
              <a:xfrm flipH="1">
                <a:off x="5962650" y="2619376"/>
                <a:ext cx="1397794" cy="1314450"/>
              </a:xfrm>
              <a:prstGeom prst="line">
                <a:avLst/>
              </a:prstGeom>
              <a:ln w="28575"/>
            </p:spPr>
            <p:style>
              <a:lnRef idx="2">
                <a:schemeClr val="accent1"/>
              </a:lnRef>
              <a:fillRef idx="0">
                <a:schemeClr val="accent1"/>
              </a:fillRef>
              <a:effectRef idx="1">
                <a:schemeClr val="accent1"/>
              </a:effectRef>
              <a:fontRef idx="minor">
                <a:schemeClr val="tx1"/>
              </a:fontRef>
            </p:style>
          </p:cxnSp>
          <p:cxnSp>
            <p:nvCxnSpPr>
              <p:cNvPr id="85" name="直接连接符 84">
                <a:extLst>
                  <a:ext uri="{FF2B5EF4-FFF2-40B4-BE49-F238E27FC236}">
                    <a16:creationId xmlns:a16="http://schemas.microsoft.com/office/drawing/2014/main" id="{4FCC2D1B-9859-D7C6-9C6D-816A265BE85A}"/>
                  </a:ext>
                </a:extLst>
              </p:cNvPr>
              <p:cNvCxnSpPr>
                <a:cxnSpLocks/>
              </p:cNvCxnSpPr>
              <p:nvPr/>
            </p:nvCxnSpPr>
            <p:spPr>
              <a:xfrm>
                <a:off x="4959350" y="3276600"/>
                <a:ext cx="209550" cy="257175"/>
              </a:xfrm>
              <a:prstGeom prst="line">
                <a:avLst/>
              </a:prstGeom>
              <a:ln w="28575">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86" name="直接连接符 85">
                <a:extLst>
                  <a:ext uri="{FF2B5EF4-FFF2-40B4-BE49-F238E27FC236}">
                    <a16:creationId xmlns:a16="http://schemas.microsoft.com/office/drawing/2014/main" id="{FC6AFBAD-D69F-3357-1F5F-FDB6BC749097}"/>
                  </a:ext>
                </a:extLst>
              </p:cNvPr>
              <p:cNvCxnSpPr>
                <a:cxnSpLocks/>
              </p:cNvCxnSpPr>
              <p:nvPr/>
            </p:nvCxnSpPr>
            <p:spPr>
              <a:xfrm flipH="1">
                <a:off x="4959349" y="2978150"/>
                <a:ext cx="130176" cy="298450"/>
              </a:xfrm>
              <a:prstGeom prst="line">
                <a:avLst/>
              </a:prstGeom>
              <a:ln w="28575">
                <a:solidFill>
                  <a:srgbClr val="00B050"/>
                </a:solidFill>
              </a:ln>
            </p:spPr>
            <p:style>
              <a:lnRef idx="2">
                <a:schemeClr val="accent1"/>
              </a:lnRef>
              <a:fillRef idx="0">
                <a:schemeClr val="accent1"/>
              </a:fillRef>
              <a:effectRef idx="1">
                <a:schemeClr val="accent1"/>
              </a:effectRef>
              <a:fontRef idx="minor">
                <a:schemeClr val="tx1"/>
              </a:fontRef>
            </p:style>
          </p:cxnSp>
          <p:sp>
            <p:nvSpPr>
              <p:cNvPr id="87" name="椭圆 86">
                <a:extLst>
                  <a:ext uri="{FF2B5EF4-FFF2-40B4-BE49-F238E27FC236}">
                    <a16:creationId xmlns:a16="http://schemas.microsoft.com/office/drawing/2014/main" id="{E2A11422-695A-C49A-C94C-8EBE3EF344C3}"/>
                  </a:ext>
                </a:extLst>
              </p:cNvPr>
              <p:cNvSpPr/>
              <p:nvPr/>
            </p:nvSpPr>
            <p:spPr>
              <a:xfrm>
                <a:off x="4751387" y="3916365"/>
                <a:ext cx="142876" cy="142876"/>
              </a:xfrm>
              <a:prstGeom prst="ellipse">
                <a:avLst/>
              </a:prstGeom>
              <a:noFill/>
              <a:ln>
                <a:solidFill>
                  <a:srgbClr val="00B05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a:extLst>
                  <a:ext uri="{FF2B5EF4-FFF2-40B4-BE49-F238E27FC236}">
                    <a16:creationId xmlns:a16="http://schemas.microsoft.com/office/drawing/2014/main" id="{D43071D5-00F1-1842-22E7-7F30BF0062C4}"/>
                  </a:ext>
                </a:extLst>
              </p:cNvPr>
              <p:cNvSpPr/>
              <p:nvPr/>
            </p:nvSpPr>
            <p:spPr>
              <a:xfrm>
                <a:off x="4780756" y="2643187"/>
                <a:ext cx="142876" cy="142876"/>
              </a:xfrm>
              <a:prstGeom prst="ellipse">
                <a:avLst/>
              </a:prstGeom>
              <a:noFill/>
              <a:ln>
                <a:solidFill>
                  <a:srgbClr val="00B05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a:extLst>
                  <a:ext uri="{FF2B5EF4-FFF2-40B4-BE49-F238E27FC236}">
                    <a16:creationId xmlns:a16="http://schemas.microsoft.com/office/drawing/2014/main" id="{A12BEAA6-506F-98B0-E7FB-E4667D7CFC39}"/>
                  </a:ext>
                </a:extLst>
              </p:cNvPr>
              <p:cNvCxnSpPr>
                <a:cxnSpLocks/>
              </p:cNvCxnSpPr>
              <p:nvPr/>
            </p:nvCxnSpPr>
            <p:spPr>
              <a:xfrm flipH="1">
                <a:off x="4822825" y="2714625"/>
                <a:ext cx="29369" cy="1273178"/>
              </a:xfrm>
              <a:prstGeom prst="line">
                <a:avLst/>
              </a:prstGeom>
              <a:ln w="28575"/>
            </p:spPr>
            <p:style>
              <a:lnRef idx="2">
                <a:schemeClr val="accent1"/>
              </a:lnRef>
              <a:fillRef idx="0">
                <a:schemeClr val="accent1"/>
              </a:fillRef>
              <a:effectRef idx="1">
                <a:schemeClr val="accent1"/>
              </a:effectRef>
              <a:fontRef idx="minor">
                <a:schemeClr val="tx1"/>
              </a:fontRef>
            </p:style>
          </p:cxnSp>
          <p:cxnSp>
            <p:nvCxnSpPr>
              <p:cNvPr id="90" name="直接连接符 89">
                <a:extLst>
                  <a:ext uri="{FF2B5EF4-FFF2-40B4-BE49-F238E27FC236}">
                    <a16:creationId xmlns:a16="http://schemas.microsoft.com/office/drawing/2014/main" id="{0F62E4EC-BD5D-F29B-2846-D02C81F66AE7}"/>
                  </a:ext>
                </a:extLst>
              </p:cNvPr>
              <p:cNvCxnSpPr>
                <a:cxnSpLocks/>
              </p:cNvCxnSpPr>
              <p:nvPr/>
            </p:nvCxnSpPr>
            <p:spPr>
              <a:xfrm>
                <a:off x="5360194" y="1869281"/>
                <a:ext cx="804862" cy="85725"/>
              </a:xfrm>
              <a:prstGeom prst="line">
                <a:avLst/>
              </a:prstGeom>
              <a:ln w="28575">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91" name="直接连接符 90">
                <a:extLst>
                  <a:ext uri="{FF2B5EF4-FFF2-40B4-BE49-F238E27FC236}">
                    <a16:creationId xmlns:a16="http://schemas.microsoft.com/office/drawing/2014/main" id="{60B42DB8-7A5F-1F72-DD3B-0B639D4A7C94}"/>
                  </a:ext>
                </a:extLst>
              </p:cNvPr>
              <p:cNvCxnSpPr>
                <a:cxnSpLocks/>
              </p:cNvCxnSpPr>
              <p:nvPr/>
            </p:nvCxnSpPr>
            <p:spPr>
              <a:xfrm>
                <a:off x="5205413" y="1740694"/>
                <a:ext cx="154781" cy="128587"/>
              </a:xfrm>
              <a:prstGeom prst="line">
                <a:avLst/>
              </a:prstGeom>
              <a:ln w="28575">
                <a:solidFill>
                  <a:srgbClr val="00B050"/>
                </a:solidFill>
              </a:ln>
            </p:spPr>
            <p:style>
              <a:lnRef idx="2">
                <a:schemeClr val="accent1"/>
              </a:lnRef>
              <a:fillRef idx="0">
                <a:schemeClr val="accent1"/>
              </a:fillRef>
              <a:effectRef idx="1">
                <a:schemeClr val="accent1"/>
              </a:effectRef>
              <a:fontRef idx="minor">
                <a:schemeClr val="tx1"/>
              </a:fontRef>
            </p:style>
          </p:cxnSp>
          <p:sp>
            <p:nvSpPr>
              <p:cNvPr id="92" name="椭圆 91">
                <a:extLst>
                  <a:ext uri="{FF2B5EF4-FFF2-40B4-BE49-F238E27FC236}">
                    <a16:creationId xmlns:a16="http://schemas.microsoft.com/office/drawing/2014/main" id="{346C46ED-0E55-F0BA-D442-F2FDB96D07AA}"/>
                  </a:ext>
                </a:extLst>
              </p:cNvPr>
              <p:cNvSpPr/>
              <p:nvPr/>
            </p:nvSpPr>
            <p:spPr>
              <a:xfrm>
                <a:off x="5139927" y="1190624"/>
                <a:ext cx="142876" cy="142876"/>
              </a:xfrm>
              <a:prstGeom prst="ellipse">
                <a:avLst/>
              </a:prstGeom>
              <a:noFill/>
              <a:ln>
                <a:solidFill>
                  <a:srgbClr val="00B05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a:extLst>
                  <a:ext uri="{FF2B5EF4-FFF2-40B4-BE49-F238E27FC236}">
                    <a16:creationId xmlns:a16="http://schemas.microsoft.com/office/drawing/2014/main" id="{5D44F39B-82C4-8BFE-F99F-A9B096900EAE}"/>
                  </a:ext>
                </a:extLst>
              </p:cNvPr>
              <p:cNvSpPr/>
              <p:nvPr/>
            </p:nvSpPr>
            <p:spPr>
              <a:xfrm>
                <a:off x="6567487" y="1597818"/>
                <a:ext cx="142876" cy="142876"/>
              </a:xfrm>
              <a:prstGeom prst="ellipse">
                <a:avLst/>
              </a:prstGeom>
              <a:noFill/>
              <a:ln>
                <a:solidFill>
                  <a:srgbClr val="00B05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4" name="直接连接符 93">
                <a:extLst>
                  <a:ext uri="{FF2B5EF4-FFF2-40B4-BE49-F238E27FC236}">
                    <a16:creationId xmlns:a16="http://schemas.microsoft.com/office/drawing/2014/main" id="{027D7223-DE55-42E5-E585-C6C04DB45218}"/>
                  </a:ext>
                </a:extLst>
              </p:cNvPr>
              <p:cNvCxnSpPr>
                <a:cxnSpLocks/>
              </p:cNvCxnSpPr>
              <p:nvPr/>
            </p:nvCxnSpPr>
            <p:spPr>
              <a:xfrm>
                <a:off x="5205413" y="1262062"/>
                <a:ext cx="1404937" cy="407194"/>
              </a:xfrm>
              <a:prstGeom prst="line">
                <a:avLst/>
              </a:prstGeom>
              <a:ln w="28575"/>
            </p:spPr>
            <p:style>
              <a:lnRef idx="2">
                <a:schemeClr val="accent1"/>
              </a:lnRef>
              <a:fillRef idx="0">
                <a:schemeClr val="accent1"/>
              </a:fillRef>
              <a:effectRef idx="1">
                <a:schemeClr val="accent1"/>
              </a:effectRef>
              <a:fontRef idx="minor">
                <a:schemeClr val="tx1"/>
              </a:fontRef>
            </p:style>
          </p:cxnSp>
        </p:grpSp>
        <p:grpSp>
          <p:nvGrpSpPr>
            <p:cNvPr id="95" name="组合 94">
              <a:extLst>
                <a:ext uri="{FF2B5EF4-FFF2-40B4-BE49-F238E27FC236}">
                  <a16:creationId xmlns:a16="http://schemas.microsoft.com/office/drawing/2014/main" id="{37D2C3A1-C651-4655-3D49-F3D465FE7000}"/>
                </a:ext>
              </a:extLst>
            </p:cNvPr>
            <p:cNvGrpSpPr/>
            <p:nvPr/>
          </p:nvGrpSpPr>
          <p:grpSpPr>
            <a:xfrm>
              <a:off x="6964724" y="5388108"/>
              <a:ext cx="1573610" cy="1295095"/>
              <a:chOff x="1343858" y="0"/>
              <a:chExt cx="8257342" cy="6795866"/>
            </a:xfrm>
          </p:grpSpPr>
          <p:pic>
            <p:nvPicPr>
              <p:cNvPr id="96" name="图片 95" descr="图表, 雷达图&#10;&#10;描述已自动生成">
                <a:extLst>
                  <a:ext uri="{FF2B5EF4-FFF2-40B4-BE49-F238E27FC236}">
                    <a16:creationId xmlns:a16="http://schemas.microsoft.com/office/drawing/2014/main" id="{7F80C253-4EB6-C07F-EC25-A286E2CFAAD2}"/>
                  </a:ext>
                </a:extLst>
              </p:cNvPr>
              <p:cNvPicPr>
                <a:picLocks noChangeAspect="1"/>
              </p:cNvPicPr>
              <p:nvPr/>
            </p:nvPicPr>
            <p:blipFill>
              <a:blip r:embed="rId7">
                <a:extLst>
                  <a:ext uri="{28A0092B-C50C-407E-A947-70E740481C1C}">
                    <a14:useLocalDpi xmlns:a14="http://schemas.microsoft.com/office/drawing/2010/main" val="0"/>
                  </a:ext>
                </a:extLst>
              </a:blip>
              <a:srcRect l="26231" t="26488" r="25246" b="24855"/>
              <a:stretch/>
            </p:blipFill>
            <p:spPr>
              <a:xfrm>
                <a:off x="1343858" y="0"/>
                <a:ext cx="8257342" cy="6795866"/>
              </a:xfrm>
              <a:prstGeom prst="rect">
                <a:avLst/>
              </a:prstGeom>
            </p:spPr>
          </p:pic>
          <p:cxnSp>
            <p:nvCxnSpPr>
              <p:cNvPr id="97" name="直接连接符 96">
                <a:extLst>
                  <a:ext uri="{FF2B5EF4-FFF2-40B4-BE49-F238E27FC236}">
                    <a16:creationId xmlns:a16="http://schemas.microsoft.com/office/drawing/2014/main" id="{7BBB86DF-5AE0-D085-E6BC-BD465F6C0708}"/>
                  </a:ext>
                </a:extLst>
              </p:cNvPr>
              <p:cNvCxnSpPr>
                <a:cxnSpLocks/>
              </p:cNvCxnSpPr>
              <p:nvPr/>
            </p:nvCxnSpPr>
            <p:spPr>
              <a:xfrm>
                <a:off x="6000750" y="3493294"/>
                <a:ext cx="447675"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cxnSp>
            <p:nvCxnSpPr>
              <p:cNvPr id="98" name="直接连接符 97">
                <a:extLst>
                  <a:ext uri="{FF2B5EF4-FFF2-40B4-BE49-F238E27FC236}">
                    <a16:creationId xmlns:a16="http://schemas.microsoft.com/office/drawing/2014/main" id="{29C6B30A-947B-4E2F-53E9-4B61507CA612}"/>
                  </a:ext>
                </a:extLst>
              </p:cNvPr>
              <p:cNvCxnSpPr>
                <a:cxnSpLocks/>
              </p:cNvCxnSpPr>
              <p:nvPr/>
            </p:nvCxnSpPr>
            <p:spPr>
              <a:xfrm flipV="1">
                <a:off x="6448425" y="2952750"/>
                <a:ext cx="690563" cy="540544"/>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cxnSp>
            <p:nvCxnSpPr>
              <p:cNvPr id="99" name="直接连接符 98">
                <a:extLst>
                  <a:ext uri="{FF2B5EF4-FFF2-40B4-BE49-F238E27FC236}">
                    <a16:creationId xmlns:a16="http://schemas.microsoft.com/office/drawing/2014/main" id="{F44B1076-1646-2E2D-FD8C-83FB196EEE8B}"/>
                  </a:ext>
                </a:extLst>
              </p:cNvPr>
              <p:cNvCxnSpPr>
                <a:cxnSpLocks/>
              </p:cNvCxnSpPr>
              <p:nvPr/>
            </p:nvCxnSpPr>
            <p:spPr>
              <a:xfrm flipV="1">
                <a:off x="7138988" y="2362200"/>
                <a:ext cx="0" cy="59055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
            <p:nvSpPr>
              <p:cNvPr id="100" name="椭圆 99">
                <a:extLst>
                  <a:ext uri="{FF2B5EF4-FFF2-40B4-BE49-F238E27FC236}">
                    <a16:creationId xmlns:a16="http://schemas.microsoft.com/office/drawing/2014/main" id="{B6C42BD9-E6DE-4BA6-8599-38B8E89E9E4E}"/>
                  </a:ext>
                </a:extLst>
              </p:cNvPr>
              <p:cNvSpPr/>
              <p:nvPr/>
            </p:nvSpPr>
            <p:spPr>
              <a:xfrm>
                <a:off x="5260178" y="2843213"/>
                <a:ext cx="209551" cy="219074"/>
              </a:xfrm>
              <a:prstGeom prst="ellipse">
                <a:avLst/>
              </a:prstGeom>
              <a:noFill/>
              <a:ln>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1" name="椭圆 100">
                <a:extLst>
                  <a:ext uri="{FF2B5EF4-FFF2-40B4-BE49-F238E27FC236}">
                    <a16:creationId xmlns:a16="http://schemas.microsoft.com/office/drawing/2014/main" id="{CEC25886-FBCB-33EF-5D00-4DCA40A17526}"/>
                  </a:ext>
                </a:extLst>
              </p:cNvPr>
              <p:cNvSpPr/>
              <p:nvPr/>
            </p:nvSpPr>
            <p:spPr>
              <a:xfrm>
                <a:off x="8172449" y="2100264"/>
                <a:ext cx="209551" cy="219074"/>
              </a:xfrm>
              <a:prstGeom prst="ellipse">
                <a:avLst/>
              </a:prstGeom>
              <a:noFill/>
              <a:ln>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2" name="直接连接符 101">
                <a:extLst>
                  <a:ext uri="{FF2B5EF4-FFF2-40B4-BE49-F238E27FC236}">
                    <a16:creationId xmlns:a16="http://schemas.microsoft.com/office/drawing/2014/main" id="{01DD1163-783A-E7E6-8751-BFC183E4E0B7}"/>
                  </a:ext>
                </a:extLst>
              </p:cNvPr>
              <p:cNvCxnSpPr>
                <a:cxnSpLocks/>
              </p:cNvCxnSpPr>
              <p:nvPr/>
            </p:nvCxnSpPr>
            <p:spPr>
              <a:xfrm flipH="1">
                <a:off x="5364953" y="2209801"/>
                <a:ext cx="2912271" cy="704849"/>
              </a:xfrm>
              <a:prstGeom prst="line">
                <a:avLst/>
              </a:prstGeom>
              <a:ln w="38100"/>
            </p:spPr>
            <p:style>
              <a:lnRef idx="2">
                <a:schemeClr val="accent1"/>
              </a:lnRef>
              <a:fillRef idx="0">
                <a:schemeClr val="accent1"/>
              </a:fillRef>
              <a:effectRef idx="1">
                <a:schemeClr val="accent1"/>
              </a:effectRef>
              <a:fontRef idx="minor">
                <a:schemeClr val="tx1"/>
              </a:fontRef>
            </p:style>
          </p:cxnSp>
          <p:cxnSp>
            <p:nvCxnSpPr>
              <p:cNvPr id="103" name="直接连接符 102">
                <a:extLst>
                  <a:ext uri="{FF2B5EF4-FFF2-40B4-BE49-F238E27FC236}">
                    <a16:creationId xmlns:a16="http://schemas.microsoft.com/office/drawing/2014/main" id="{F5B370F0-B9AA-B622-4A40-9F1A3FB5E45E}"/>
                  </a:ext>
                </a:extLst>
              </p:cNvPr>
              <p:cNvCxnSpPr>
                <a:cxnSpLocks/>
              </p:cNvCxnSpPr>
              <p:nvPr/>
            </p:nvCxnSpPr>
            <p:spPr>
              <a:xfrm>
                <a:off x="2946400" y="1965325"/>
                <a:ext cx="434975" cy="28575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cxnSp>
            <p:nvCxnSpPr>
              <p:cNvPr id="104" name="直接连接符 103">
                <a:extLst>
                  <a:ext uri="{FF2B5EF4-FFF2-40B4-BE49-F238E27FC236}">
                    <a16:creationId xmlns:a16="http://schemas.microsoft.com/office/drawing/2014/main" id="{9D7E0BFD-9A94-33FE-733D-D79EE7A61878}"/>
                  </a:ext>
                </a:extLst>
              </p:cNvPr>
              <p:cNvCxnSpPr>
                <a:cxnSpLocks/>
              </p:cNvCxnSpPr>
              <p:nvPr/>
            </p:nvCxnSpPr>
            <p:spPr>
              <a:xfrm flipV="1">
                <a:off x="3381375" y="2209801"/>
                <a:ext cx="447675" cy="41274"/>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cxnSp>
            <p:nvCxnSpPr>
              <p:cNvPr id="105" name="直接连接符 104">
                <a:extLst>
                  <a:ext uri="{FF2B5EF4-FFF2-40B4-BE49-F238E27FC236}">
                    <a16:creationId xmlns:a16="http://schemas.microsoft.com/office/drawing/2014/main" id="{71C6A255-A692-3CE0-EDF0-4ECF197AA473}"/>
                  </a:ext>
                </a:extLst>
              </p:cNvPr>
              <p:cNvCxnSpPr>
                <a:cxnSpLocks/>
              </p:cNvCxnSpPr>
              <p:nvPr/>
            </p:nvCxnSpPr>
            <p:spPr>
              <a:xfrm flipV="1">
                <a:off x="3829050" y="1965325"/>
                <a:ext cx="682626" cy="244476"/>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
            <p:nvSpPr>
              <p:cNvPr id="107" name="椭圆 106">
                <a:extLst>
                  <a:ext uri="{FF2B5EF4-FFF2-40B4-BE49-F238E27FC236}">
                    <a16:creationId xmlns:a16="http://schemas.microsoft.com/office/drawing/2014/main" id="{5CA93B67-A9BC-A2DD-F4C1-FAA23E87B441}"/>
                  </a:ext>
                </a:extLst>
              </p:cNvPr>
              <p:cNvSpPr/>
              <p:nvPr/>
            </p:nvSpPr>
            <p:spPr>
              <a:xfrm>
                <a:off x="4511676" y="1454151"/>
                <a:ext cx="209551" cy="219074"/>
              </a:xfrm>
              <a:prstGeom prst="ellipse">
                <a:avLst/>
              </a:prstGeom>
              <a:noFill/>
              <a:ln>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8" name="椭圆 107">
                <a:extLst>
                  <a:ext uri="{FF2B5EF4-FFF2-40B4-BE49-F238E27FC236}">
                    <a16:creationId xmlns:a16="http://schemas.microsoft.com/office/drawing/2014/main" id="{DF7D26D5-ED7E-9CB5-B8BF-35DD617112E3}"/>
                  </a:ext>
                </a:extLst>
              </p:cNvPr>
              <p:cNvSpPr/>
              <p:nvPr/>
            </p:nvSpPr>
            <p:spPr>
              <a:xfrm>
                <a:off x="1747854" y="1673225"/>
                <a:ext cx="209551" cy="219074"/>
              </a:xfrm>
              <a:prstGeom prst="ellipse">
                <a:avLst/>
              </a:prstGeom>
              <a:noFill/>
              <a:ln>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09" name="直接连接符 108">
                <a:extLst>
                  <a:ext uri="{FF2B5EF4-FFF2-40B4-BE49-F238E27FC236}">
                    <a16:creationId xmlns:a16="http://schemas.microsoft.com/office/drawing/2014/main" id="{F61DDA3D-C14D-7A68-2C3B-99149D17404C}"/>
                  </a:ext>
                </a:extLst>
              </p:cNvPr>
              <p:cNvCxnSpPr>
                <a:cxnSpLocks/>
              </p:cNvCxnSpPr>
              <p:nvPr/>
            </p:nvCxnSpPr>
            <p:spPr>
              <a:xfrm flipV="1">
                <a:off x="1852629" y="1563688"/>
                <a:ext cx="2770964" cy="219074"/>
              </a:xfrm>
              <a:prstGeom prst="line">
                <a:avLst/>
              </a:prstGeom>
              <a:ln w="38100"/>
            </p:spPr>
            <p:style>
              <a:lnRef idx="2">
                <a:schemeClr val="accent1"/>
              </a:lnRef>
              <a:fillRef idx="0">
                <a:schemeClr val="accent1"/>
              </a:fillRef>
              <a:effectRef idx="1">
                <a:schemeClr val="accent1"/>
              </a:effectRef>
              <a:fontRef idx="minor">
                <a:schemeClr val="tx1"/>
              </a:fontRef>
            </p:style>
          </p:cxnSp>
          <p:cxnSp>
            <p:nvCxnSpPr>
              <p:cNvPr id="110" name="直接连接符 109">
                <a:extLst>
                  <a:ext uri="{FF2B5EF4-FFF2-40B4-BE49-F238E27FC236}">
                    <a16:creationId xmlns:a16="http://schemas.microsoft.com/office/drawing/2014/main" id="{A9ED03DE-2E94-F893-D6B0-C2379E1019A0}"/>
                  </a:ext>
                </a:extLst>
              </p:cNvPr>
              <p:cNvCxnSpPr>
                <a:cxnSpLocks/>
              </p:cNvCxnSpPr>
              <p:nvPr/>
            </p:nvCxnSpPr>
            <p:spPr>
              <a:xfrm>
                <a:off x="3009900" y="4848225"/>
                <a:ext cx="509588" cy="142875"/>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cxnSp>
            <p:nvCxnSpPr>
              <p:cNvPr id="111" name="直接连接符 110">
                <a:extLst>
                  <a:ext uri="{FF2B5EF4-FFF2-40B4-BE49-F238E27FC236}">
                    <a16:creationId xmlns:a16="http://schemas.microsoft.com/office/drawing/2014/main" id="{83560106-F3B6-5ED8-C115-D13CEB55FC00}"/>
                  </a:ext>
                </a:extLst>
              </p:cNvPr>
              <p:cNvCxnSpPr>
                <a:cxnSpLocks/>
              </p:cNvCxnSpPr>
              <p:nvPr/>
            </p:nvCxnSpPr>
            <p:spPr>
              <a:xfrm flipH="1">
                <a:off x="2590800" y="4848225"/>
                <a:ext cx="419100" cy="30480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cxnSp>
            <p:nvCxnSpPr>
              <p:cNvPr id="112" name="直接连接符 111">
                <a:extLst>
                  <a:ext uri="{FF2B5EF4-FFF2-40B4-BE49-F238E27FC236}">
                    <a16:creationId xmlns:a16="http://schemas.microsoft.com/office/drawing/2014/main" id="{5C218B39-9DEE-1D4D-3AFA-5E9017269874}"/>
                  </a:ext>
                </a:extLst>
              </p:cNvPr>
              <p:cNvCxnSpPr>
                <a:cxnSpLocks/>
              </p:cNvCxnSpPr>
              <p:nvPr/>
            </p:nvCxnSpPr>
            <p:spPr>
              <a:xfrm>
                <a:off x="1885950" y="4686300"/>
                <a:ext cx="704850" cy="466725"/>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
            <p:nvSpPr>
              <p:cNvPr id="113" name="椭圆 112">
                <a:extLst>
                  <a:ext uri="{FF2B5EF4-FFF2-40B4-BE49-F238E27FC236}">
                    <a16:creationId xmlns:a16="http://schemas.microsoft.com/office/drawing/2014/main" id="{60035368-659B-75DA-0625-9F07BC9FDDBB}"/>
                  </a:ext>
                </a:extLst>
              </p:cNvPr>
              <p:cNvSpPr/>
              <p:nvPr/>
            </p:nvSpPr>
            <p:spPr>
              <a:xfrm>
                <a:off x="1576387" y="4281488"/>
                <a:ext cx="209551" cy="219074"/>
              </a:xfrm>
              <a:prstGeom prst="ellipse">
                <a:avLst/>
              </a:prstGeom>
              <a:noFill/>
              <a:ln>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4" name="椭圆 113">
                <a:extLst>
                  <a:ext uri="{FF2B5EF4-FFF2-40B4-BE49-F238E27FC236}">
                    <a16:creationId xmlns:a16="http://schemas.microsoft.com/office/drawing/2014/main" id="{41CC74F4-BACB-D04A-E28F-658E8D1E7D98}"/>
                  </a:ext>
                </a:extLst>
              </p:cNvPr>
              <p:cNvSpPr/>
              <p:nvPr/>
            </p:nvSpPr>
            <p:spPr>
              <a:xfrm>
                <a:off x="4005262" y="4881563"/>
                <a:ext cx="209551" cy="219074"/>
              </a:xfrm>
              <a:prstGeom prst="ellipse">
                <a:avLst/>
              </a:prstGeom>
              <a:noFill/>
              <a:ln>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15" name="直接连接符 114">
                <a:extLst>
                  <a:ext uri="{FF2B5EF4-FFF2-40B4-BE49-F238E27FC236}">
                    <a16:creationId xmlns:a16="http://schemas.microsoft.com/office/drawing/2014/main" id="{8101AE3C-BDD2-12DA-EEE4-98D34885D3A2}"/>
                  </a:ext>
                </a:extLst>
              </p:cNvPr>
              <p:cNvCxnSpPr>
                <a:cxnSpLocks/>
              </p:cNvCxnSpPr>
              <p:nvPr/>
            </p:nvCxnSpPr>
            <p:spPr>
              <a:xfrm>
                <a:off x="1704975" y="4391025"/>
                <a:ext cx="2405062" cy="574677"/>
              </a:xfrm>
              <a:prstGeom prst="line">
                <a:avLst/>
              </a:prstGeom>
              <a:ln w="38100"/>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2768721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69CDDDF-2E93-AD40-6D62-0DF626A8F71F}"/>
              </a:ext>
            </a:extLst>
          </p:cNvPr>
          <p:cNvSpPr txBox="1"/>
          <p:nvPr/>
        </p:nvSpPr>
        <p:spPr>
          <a:xfrm>
            <a:off x="301086" y="241382"/>
            <a:ext cx="4880514" cy="584775"/>
          </a:xfrm>
          <a:prstGeom prst="rect">
            <a:avLst/>
          </a:prstGeom>
          <a:noFill/>
        </p:spPr>
        <p:txBody>
          <a:bodyPr wrap="square" rtlCol="0">
            <a:spAutoFit/>
          </a:bodyPr>
          <a:lstStyle/>
          <a:p>
            <a:r>
              <a:rPr lang="ja-JP" altLang="en-US" sz="3200" b="1" dirty="0"/>
              <a:t>目的関数の二次項を削減</a:t>
            </a:r>
            <a:endParaRPr lang="zh-CN" altLang="en-US" sz="3200" b="1" dirty="0"/>
          </a:p>
        </p:txBody>
      </p:sp>
      <p:sp>
        <p:nvSpPr>
          <p:cNvPr id="3" name="矩形: 圆角 2">
            <a:extLst>
              <a:ext uri="{FF2B5EF4-FFF2-40B4-BE49-F238E27FC236}">
                <a16:creationId xmlns:a16="http://schemas.microsoft.com/office/drawing/2014/main" id="{2CBA0A6C-80CA-A3CE-AAAD-A62116F6E5C9}"/>
              </a:ext>
            </a:extLst>
          </p:cNvPr>
          <p:cNvSpPr/>
          <p:nvPr/>
        </p:nvSpPr>
        <p:spPr>
          <a:xfrm>
            <a:off x="337127" y="964765"/>
            <a:ext cx="11517745" cy="72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B47FB24-F3A2-94B3-CAC2-6E0F4AB32723}"/>
              </a:ext>
            </a:extLst>
          </p:cNvPr>
          <p:cNvSpPr txBox="1"/>
          <p:nvPr/>
        </p:nvSpPr>
        <p:spPr>
          <a:xfrm>
            <a:off x="114238" y="1108898"/>
            <a:ext cx="7099362" cy="1631216"/>
          </a:xfrm>
          <a:prstGeom prst="rect">
            <a:avLst/>
          </a:prstGeom>
          <a:noFill/>
        </p:spPr>
        <p:txBody>
          <a:bodyPr wrap="square">
            <a:spAutoFit/>
          </a:bodyPr>
          <a:lstStyle/>
          <a:p>
            <a:r>
              <a:rPr lang="ja-JP" altLang="en-US" sz="1600" b="1" dirty="0"/>
              <a:t>目的関数の二次項を削減する</a:t>
            </a:r>
            <a:endParaRPr lang="en-US" altLang="ja-JP" sz="1600" b="1" dirty="0"/>
          </a:p>
          <a:p>
            <a:endParaRPr lang="en-US" altLang="zh-CN" sz="1400" dirty="0"/>
          </a:p>
          <a:p>
            <a:r>
              <a:rPr lang="ja-JP" altLang="en-US" sz="1400" dirty="0"/>
              <a:t>制限されたグラフ</a:t>
            </a:r>
            <a:r>
              <a:rPr lang="en-US" altLang="ja-JP" sz="1400" dirty="0"/>
              <a:t>(seg</a:t>
            </a:r>
            <a:r>
              <a:rPr lang="ja-JP" altLang="en-US" sz="1400" dirty="0"/>
              <a:t>グラフ、</a:t>
            </a:r>
            <a:r>
              <a:rPr lang="en-US" altLang="ja-JP" sz="1400" dirty="0" err="1"/>
              <a:t>nei</a:t>
            </a:r>
            <a:r>
              <a:rPr lang="ja-JP" altLang="en-US" sz="1400" dirty="0"/>
              <a:t>グラフ</a:t>
            </a:r>
            <a:r>
              <a:rPr lang="en-US" altLang="ja-JP" sz="1400" dirty="0"/>
              <a:t>)</a:t>
            </a:r>
            <a:r>
              <a:rPr lang="ja-JP" altLang="en-US" sz="1400" dirty="0"/>
              <a:t>で存在しない辺は考慮しなくても良いことで</a:t>
            </a:r>
            <a:endParaRPr lang="en-US" altLang="ja-JP" sz="1400" dirty="0"/>
          </a:p>
          <a:p>
            <a:r>
              <a:rPr lang="ja-JP" altLang="en-US" sz="1400" dirty="0"/>
              <a:t>元の目的関数の二次項を削減できる</a:t>
            </a:r>
            <a:endParaRPr lang="en-US" altLang="zh-CN" sz="1400" dirty="0"/>
          </a:p>
          <a:p>
            <a:endParaRPr lang="en-US" altLang="zh-CN" sz="1400" dirty="0"/>
          </a:p>
          <a:p>
            <a:r>
              <a:rPr lang="ja-JP" altLang="en-US" sz="1400" dirty="0"/>
              <a:t>例えば：</a:t>
            </a:r>
            <a:endParaRPr lang="en-US" altLang="ja-JP" sz="1400" dirty="0"/>
          </a:p>
          <a:p>
            <a:r>
              <a:rPr lang="ja-JP" altLang="en-US" sz="1400" dirty="0"/>
              <a:t>町五つある</a:t>
            </a:r>
            <a:r>
              <a:rPr lang="en-US" altLang="ja-JP" sz="1400" dirty="0"/>
              <a:t>TSP</a:t>
            </a:r>
            <a:r>
              <a:rPr lang="ja-JP" altLang="en-US" sz="1400" dirty="0"/>
              <a:t>インスタンス</a:t>
            </a:r>
            <a:endParaRPr lang="zh-CN" altLang="en-US" sz="1400" dirty="0"/>
          </a:p>
        </p:txBody>
      </p:sp>
      <p:sp>
        <p:nvSpPr>
          <p:cNvPr id="70" name="文本框 69">
            <a:extLst>
              <a:ext uri="{FF2B5EF4-FFF2-40B4-BE49-F238E27FC236}">
                <a16:creationId xmlns:a16="http://schemas.microsoft.com/office/drawing/2014/main" id="{E3C2251C-E3AD-F55B-DFCB-4AA96C1E0E1B}"/>
              </a:ext>
            </a:extLst>
          </p:cNvPr>
          <p:cNvSpPr txBox="1"/>
          <p:nvPr/>
        </p:nvSpPr>
        <p:spPr>
          <a:xfrm>
            <a:off x="114238" y="3429000"/>
            <a:ext cx="954107" cy="276999"/>
          </a:xfrm>
          <a:prstGeom prst="rect">
            <a:avLst/>
          </a:prstGeom>
          <a:noFill/>
        </p:spPr>
        <p:txBody>
          <a:bodyPr wrap="none" rtlCol="0">
            <a:spAutoFit/>
          </a:bodyPr>
          <a:lstStyle/>
          <a:p>
            <a:r>
              <a:rPr lang="ja-JP" altLang="en-US" sz="1200" dirty="0"/>
              <a:t>完全グラフ</a:t>
            </a:r>
            <a:endParaRPr lang="zh-CN" altLang="en-US" sz="1200" dirty="0"/>
          </a:p>
        </p:txBody>
      </p:sp>
      <p:sp>
        <p:nvSpPr>
          <p:cNvPr id="19" name="文本框 18">
            <a:extLst>
              <a:ext uri="{FF2B5EF4-FFF2-40B4-BE49-F238E27FC236}">
                <a16:creationId xmlns:a16="http://schemas.microsoft.com/office/drawing/2014/main" id="{68959F60-62A5-E062-C745-7F2720D151D8}"/>
              </a:ext>
            </a:extLst>
          </p:cNvPr>
          <p:cNvSpPr txBox="1"/>
          <p:nvPr/>
        </p:nvSpPr>
        <p:spPr>
          <a:xfrm>
            <a:off x="2887631" y="3433999"/>
            <a:ext cx="1107996" cy="276999"/>
          </a:xfrm>
          <a:prstGeom prst="rect">
            <a:avLst/>
          </a:prstGeom>
          <a:noFill/>
        </p:spPr>
        <p:txBody>
          <a:bodyPr wrap="none" rtlCol="0">
            <a:spAutoFit/>
          </a:bodyPr>
          <a:lstStyle/>
          <a:p>
            <a:r>
              <a:rPr lang="ja-JP" altLang="en-US" sz="1200" dirty="0"/>
              <a:t>元の</a:t>
            </a:r>
            <a:r>
              <a:rPr lang="ja-JP" altLang="en-US" sz="1200" b="1" dirty="0"/>
              <a:t>距離行列</a:t>
            </a:r>
            <a:endParaRPr lang="zh-CN" altLang="en-US" sz="1200" dirty="0"/>
          </a:p>
        </p:txBody>
      </p:sp>
      <p:sp>
        <p:nvSpPr>
          <p:cNvPr id="13" name="箭头: 右 12">
            <a:extLst>
              <a:ext uri="{FF2B5EF4-FFF2-40B4-BE49-F238E27FC236}">
                <a16:creationId xmlns:a16="http://schemas.microsoft.com/office/drawing/2014/main" id="{922D95BC-3FB5-FDBE-E429-81EAF3C59F46}"/>
              </a:ext>
            </a:extLst>
          </p:cNvPr>
          <p:cNvSpPr/>
          <p:nvPr/>
        </p:nvSpPr>
        <p:spPr>
          <a:xfrm>
            <a:off x="3045051" y="3772449"/>
            <a:ext cx="833756" cy="17064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790F8970-20E3-93F1-A84C-809CB729792A}"/>
              </a:ext>
            </a:extLst>
          </p:cNvPr>
          <p:cNvSpPr txBox="1"/>
          <p:nvPr/>
        </p:nvSpPr>
        <p:spPr>
          <a:xfrm>
            <a:off x="6209" y="5474720"/>
            <a:ext cx="968921" cy="461665"/>
          </a:xfrm>
          <a:prstGeom prst="rect">
            <a:avLst/>
          </a:prstGeom>
          <a:noFill/>
        </p:spPr>
        <p:txBody>
          <a:bodyPr wrap="square" rtlCol="0">
            <a:spAutoFit/>
          </a:bodyPr>
          <a:lstStyle/>
          <a:p>
            <a:r>
              <a:rPr lang="ja-JP" altLang="en-US" sz="1200" dirty="0"/>
              <a:t>制限された</a:t>
            </a:r>
            <a:endParaRPr lang="en-US" altLang="ja-JP" sz="1200" dirty="0"/>
          </a:p>
          <a:p>
            <a:r>
              <a:rPr lang="ja-JP" altLang="en-US" sz="1200" dirty="0"/>
              <a:t>グラフ</a:t>
            </a:r>
            <a:endParaRPr lang="zh-CN" altLang="en-US" sz="1200" dirty="0"/>
          </a:p>
        </p:txBody>
      </p:sp>
      <p:sp>
        <p:nvSpPr>
          <p:cNvPr id="33" name="箭头: 右 32">
            <a:extLst>
              <a:ext uri="{FF2B5EF4-FFF2-40B4-BE49-F238E27FC236}">
                <a16:creationId xmlns:a16="http://schemas.microsoft.com/office/drawing/2014/main" id="{D34071C3-38C7-CE9E-0886-70B25A04E267}"/>
              </a:ext>
            </a:extLst>
          </p:cNvPr>
          <p:cNvSpPr/>
          <p:nvPr/>
        </p:nvSpPr>
        <p:spPr>
          <a:xfrm>
            <a:off x="3024751" y="5726107"/>
            <a:ext cx="833756" cy="17064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D2D58B61-7AB1-2037-1B60-9BA020351A17}"/>
              </a:ext>
            </a:extLst>
          </p:cNvPr>
          <p:cNvSpPr txBox="1"/>
          <p:nvPr/>
        </p:nvSpPr>
        <p:spPr>
          <a:xfrm>
            <a:off x="2927585" y="5229424"/>
            <a:ext cx="954107" cy="461665"/>
          </a:xfrm>
          <a:prstGeom prst="rect">
            <a:avLst/>
          </a:prstGeom>
          <a:noFill/>
        </p:spPr>
        <p:txBody>
          <a:bodyPr wrap="none" rtlCol="0">
            <a:spAutoFit/>
          </a:bodyPr>
          <a:lstStyle/>
          <a:p>
            <a:r>
              <a:rPr lang="ja-JP" altLang="en-US" sz="1200" dirty="0"/>
              <a:t>書き換えた</a:t>
            </a:r>
            <a:endParaRPr lang="en-US" altLang="ja-JP" sz="1200" dirty="0"/>
          </a:p>
          <a:p>
            <a:r>
              <a:rPr lang="ja-JP" altLang="en-US" sz="1200" b="1" dirty="0"/>
              <a:t>距離行列</a:t>
            </a:r>
            <a:endParaRPr lang="zh-CN" altLang="en-US" sz="1200" dirty="0"/>
          </a:p>
        </p:txBody>
      </p:sp>
      <p:sp>
        <p:nvSpPr>
          <p:cNvPr id="35" name="文本框 34">
            <a:extLst>
              <a:ext uri="{FF2B5EF4-FFF2-40B4-BE49-F238E27FC236}">
                <a16:creationId xmlns:a16="http://schemas.microsoft.com/office/drawing/2014/main" id="{4731DE62-D6C5-FF6B-93AC-C11E7EA5AEB7}"/>
              </a:ext>
            </a:extLst>
          </p:cNvPr>
          <p:cNvSpPr txBox="1"/>
          <p:nvPr/>
        </p:nvSpPr>
        <p:spPr>
          <a:xfrm>
            <a:off x="7698462" y="1108898"/>
            <a:ext cx="4493538" cy="954107"/>
          </a:xfrm>
          <a:prstGeom prst="rect">
            <a:avLst/>
          </a:prstGeom>
          <a:noFill/>
        </p:spPr>
        <p:txBody>
          <a:bodyPr wrap="none" rtlCol="0">
            <a:spAutoFit/>
          </a:bodyPr>
          <a:lstStyle/>
          <a:p>
            <a:r>
              <a:rPr lang="ja-JP" altLang="en-US" sz="1400" dirty="0"/>
              <a:t>書き換えた距離で</a:t>
            </a:r>
            <a:endParaRPr lang="en-US" altLang="ja-JP" sz="1400" dirty="0"/>
          </a:p>
          <a:p>
            <a:r>
              <a:rPr lang="ja-JP" altLang="en-US" sz="1400" dirty="0"/>
              <a:t>全要素（対角成分は除く）は距離行列の最大値を引く</a:t>
            </a:r>
            <a:endParaRPr lang="en-US" altLang="ja-JP" sz="1400" dirty="0"/>
          </a:p>
          <a:p>
            <a:endParaRPr lang="en-US" altLang="zh-CN" sz="1400" dirty="0"/>
          </a:p>
          <a:p>
            <a:r>
              <a:rPr lang="ja-JP" altLang="en-US" sz="1400" dirty="0"/>
              <a:t>全要素は同一の値を引くと問題は変わらない</a:t>
            </a:r>
            <a:endParaRPr lang="zh-CN" altLang="en-US" sz="1400" dirty="0"/>
          </a:p>
        </p:txBody>
      </p:sp>
      <mc:AlternateContent xmlns:mc="http://schemas.openxmlformats.org/markup-compatibility/2006" xmlns:a14="http://schemas.microsoft.com/office/drawing/2010/main">
        <mc:Choice Requires="a14">
          <p:sp>
            <p:nvSpPr>
              <p:cNvPr id="39" name="文本框 38">
                <a:extLst>
                  <a:ext uri="{FF2B5EF4-FFF2-40B4-BE49-F238E27FC236}">
                    <a16:creationId xmlns:a16="http://schemas.microsoft.com/office/drawing/2014/main" id="{41BBC434-C90E-1A9A-D869-DA6BA4DF57B3}"/>
                  </a:ext>
                </a:extLst>
              </p:cNvPr>
              <p:cNvSpPr txBox="1"/>
              <p:nvPr/>
            </p:nvSpPr>
            <p:spPr>
              <a:xfrm>
                <a:off x="7698462" y="4489389"/>
                <a:ext cx="4493538" cy="1403846"/>
              </a:xfrm>
              <a:prstGeom prst="rect">
                <a:avLst/>
              </a:prstGeom>
              <a:noFill/>
            </p:spPr>
            <p:txBody>
              <a:bodyPr wrap="square" rtlCol="0">
                <a:spAutoFit/>
              </a:bodyPr>
              <a:lstStyle/>
              <a:p>
                <a:r>
                  <a:rPr lang="ja-JP" altLang="en-US" sz="1400" dirty="0"/>
                  <a:t>それで，</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𝑑</m:t>
                        </m:r>
                      </m:e>
                      <m:sub>
                        <m:r>
                          <a:rPr lang="en-US" altLang="zh-CN" sz="1400" b="0" i="1" smtClean="0">
                            <a:latin typeface="Cambria Math" panose="02040503050406030204" pitchFamily="18" charset="0"/>
                          </a:rPr>
                          <m:t>2,5</m:t>
                        </m:r>
                      </m:sub>
                    </m:sSub>
                  </m:oMath>
                </a14:m>
                <a:r>
                  <a:rPr lang="ja-JP" altLang="en-US" sz="1400" dirty="0"/>
                  <a:t>と</a:t>
                </a:r>
                <a14:m>
                  <m:oMath xmlns:m="http://schemas.openxmlformats.org/officeDocument/2006/math">
                    <m:sSub>
                      <m:sSubPr>
                        <m:ctrlPr>
                          <a:rPr lang="en-US" altLang="ja-JP" sz="1400" i="1" dirty="0" smtClean="0">
                            <a:latin typeface="Cambria Math" panose="02040503050406030204" pitchFamily="18" charset="0"/>
                          </a:rPr>
                        </m:ctrlPr>
                      </m:sSubPr>
                      <m:e>
                        <m:r>
                          <a:rPr lang="en-US" altLang="ja-JP" sz="1400" b="0" i="1" dirty="0" smtClean="0">
                            <a:latin typeface="Cambria Math" panose="02040503050406030204" pitchFamily="18" charset="0"/>
                          </a:rPr>
                          <m:t>𝑑</m:t>
                        </m:r>
                      </m:e>
                      <m:sub>
                        <m:r>
                          <a:rPr lang="en-US" altLang="ja-JP" sz="1400" b="0" i="1" dirty="0" smtClean="0">
                            <a:latin typeface="Cambria Math" panose="02040503050406030204" pitchFamily="18" charset="0"/>
                          </a:rPr>
                          <m:t>3,5</m:t>
                        </m:r>
                      </m:sub>
                    </m:sSub>
                  </m:oMath>
                </a14:m>
                <a:r>
                  <a:rPr lang="ja-JP" altLang="en-US" sz="1400" dirty="0"/>
                  <a:t>が</a:t>
                </a:r>
                <a14:m>
                  <m:oMath xmlns:m="http://schemas.openxmlformats.org/officeDocument/2006/math">
                    <m:r>
                      <a:rPr lang="en-US" altLang="ja-JP" sz="1400" b="0" i="1" dirty="0" smtClean="0">
                        <a:solidFill>
                          <a:srgbClr val="FF0000"/>
                        </a:solidFill>
                        <a:latin typeface="Cambria Math" panose="02040503050406030204" pitchFamily="18" charset="0"/>
                      </a:rPr>
                      <m:t>0</m:t>
                    </m:r>
                  </m:oMath>
                </a14:m>
                <a:r>
                  <a:rPr lang="ja-JP" altLang="en-US" sz="1400" dirty="0"/>
                  <a:t>になる</a:t>
                </a:r>
                <a:endParaRPr lang="en-US" altLang="ja-JP" sz="1400" dirty="0"/>
              </a:p>
              <a:p>
                <a:endParaRPr lang="en-US" altLang="zh-CN" sz="1400" dirty="0"/>
              </a:p>
              <a:p>
                <a:r>
                  <a:rPr lang="ja-JP" altLang="en-US" sz="1400" dirty="0"/>
                  <a:t>目的関数で</a:t>
                </a:r>
                <a14:m>
                  <m:oMath xmlns:m="http://schemas.openxmlformats.org/officeDocument/2006/math">
                    <m:sSub>
                      <m:sSubPr>
                        <m:ctrlPr>
                          <a:rPr lang="en-US" altLang="zh-CN" sz="1400" i="1" smtClean="0">
                            <a:latin typeface="Cambria Math" panose="02040503050406030204" pitchFamily="18" charset="0"/>
                          </a:rPr>
                        </m:ctrlPr>
                      </m:sSubPr>
                      <m:e>
                        <m:r>
                          <a:rPr lang="en-US" altLang="zh-CN" sz="1400" b="0" i="1" smtClean="0">
                            <a:latin typeface="Cambria Math" panose="02040503050406030204" pitchFamily="18" charset="0"/>
                          </a:rPr>
                          <m:t>𝑑</m:t>
                        </m:r>
                      </m:e>
                      <m:sub>
                        <m:r>
                          <a:rPr lang="en-US" altLang="zh-CN" sz="1400" b="0" i="1" smtClean="0">
                            <a:latin typeface="Cambria Math" panose="02040503050406030204" pitchFamily="18" charset="0"/>
                          </a:rPr>
                          <m:t>1,3</m:t>
                        </m:r>
                      </m:sub>
                    </m:sSub>
                  </m:oMath>
                </a14:m>
                <a:r>
                  <a:rPr lang="ja-JP" altLang="en-US" sz="1400" dirty="0"/>
                  <a:t>と</a:t>
                </a:r>
                <a14:m>
                  <m:oMath xmlns:m="http://schemas.openxmlformats.org/officeDocument/2006/math">
                    <m:sSub>
                      <m:sSubPr>
                        <m:ctrlPr>
                          <a:rPr lang="en-US" altLang="ja-JP" sz="1400" i="1" dirty="0" smtClean="0">
                            <a:latin typeface="Cambria Math" panose="02040503050406030204" pitchFamily="18" charset="0"/>
                          </a:rPr>
                        </m:ctrlPr>
                      </m:sSubPr>
                      <m:e>
                        <m:r>
                          <a:rPr lang="en-US" altLang="ja-JP" sz="1400" b="0" i="1" dirty="0" smtClean="0">
                            <a:latin typeface="Cambria Math" panose="02040503050406030204" pitchFamily="18" charset="0"/>
                          </a:rPr>
                          <m:t>𝑑</m:t>
                        </m:r>
                      </m:e>
                      <m:sub>
                        <m:r>
                          <a:rPr lang="en-US" altLang="ja-JP" sz="1400" b="0" i="1" dirty="0" smtClean="0">
                            <a:latin typeface="Cambria Math" panose="02040503050406030204" pitchFamily="18" charset="0"/>
                          </a:rPr>
                          <m:t>2,4</m:t>
                        </m:r>
                      </m:sub>
                    </m:sSub>
                  </m:oMath>
                </a14:m>
                <a:r>
                  <a:rPr lang="ja-JP" altLang="en-US" sz="1400" dirty="0"/>
                  <a:t>関連する二次項は全部</a:t>
                </a:r>
                <a14:m>
                  <m:oMath xmlns:m="http://schemas.openxmlformats.org/officeDocument/2006/math">
                    <m:r>
                      <a:rPr lang="en-US" altLang="ja-JP" sz="1400" b="0" i="1" smtClean="0">
                        <a:latin typeface="Cambria Math" panose="02040503050406030204" pitchFamily="18" charset="0"/>
                      </a:rPr>
                      <m:t>0</m:t>
                    </m:r>
                  </m:oMath>
                </a14:m>
                <a:r>
                  <a:rPr lang="ja-JP" altLang="en-US" sz="1400" dirty="0"/>
                  <a:t>になることで目的関数の二次項が削減できる</a:t>
                </a:r>
                <a:endParaRPr lang="en-US" altLang="ja-JP" sz="1400" dirty="0"/>
              </a:p>
              <a:p>
                <a:endParaRPr lang="en-US" altLang="zh-CN" sz="1400" dirty="0"/>
              </a:p>
              <a:p>
                <a:r>
                  <a:rPr lang="ja-JP" altLang="en-US" sz="1400" dirty="0"/>
                  <a:t>このインスタンスで二次項が</a:t>
                </a:r>
                <a14:m>
                  <m:oMath xmlns:m="http://schemas.openxmlformats.org/officeDocument/2006/math">
                    <m:r>
                      <a:rPr lang="en-US" altLang="ja-JP" sz="1400" i="1" dirty="0" smtClean="0">
                        <a:latin typeface="Cambria Math" panose="02040503050406030204" pitchFamily="18" charset="0"/>
                      </a:rPr>
                      <m:t>20</m:t>
                    </m:r>
                  </m:oMath>
                </a14:m>
                <a:r>
                  <a:rPr lang="ja-JP" altLang="en-US" sz="1400" dirty="0"/>
                  <a:t>個削減できる</a:t>
                </a:r>
                <a:endParaRPr lang="zh-CN" altLang="en-US" sz="1400" dirty="0"/>
              </a:p>
            </p:txBody>
          </p:sp>
        </mc:Choice>
        <mc:Fallback xmlns="">
          <p:sp>
            <p:nvSpPr>
              <p:cNvPr id="39" name="文本框 38">
                <a:extLst>
                  <a:ext uri="{FF2B5EF4-FFF2-40B4-BE49-F238E27FC236}">
                    <a16:creationId xmlns:a16="http://schemas.microsoft.com/office/drawing/2014/main" id="{41BBC434-C90E-1A9A-D869-DA6BA4DF57B3}"/>
                  </a:ext>
                </a:extLst>
              </p:cNvPr>
              <p:cNvSpPr txBox="1">
                <a:spLocks noRot="1" noChangeAspect="1" noMove="1" noResize="1" noEditPoints="1" noAdjustHandles="1" noChangeArrowheads="1" noChangeShapeType="1" noTextEdit="1"/>
              </p:cNvSpPr>
              <p:nvPr/>
            </p:nvSpPr>
            <p:spPr>
              <a:xfrm>
                <a:off x="7698462" y="4489389"/>
                <a:ext cx="4493538" cy="1403846"/>
              </a:xfrm>
              <a:prstGeom prst="rect">
                <a:avLst/>
              </a:prstGeom>
              <a:blipFill>
                <a:blip r:embed="rId2"/>
                <a:stretch>
                  <a:fillRect l="-407" b="-3463"/>
                </a:stretch>
              </a:blipFill>
            </p:spPr>
            <p:txBody>
              <a:bodyPr/>
              <a:lstStyle/>
              <a:p>
                <a:r>
                  <a:rPr lang="zh-CN" altLang="en-US">
                    <a:noFill/>
                  </a:rPr>
                  <a:t> </a:t>
                </a:r>
              </a:p>
            </p:txBody>
          </p:sp>
        </mc:Fallback>
      </mc:AlternateContent>
      <p:graphicFrame>
        <p:nvGraphicFramePr>
          <p:cNvPr id="4" name="表格 3">
            <a:extLst>
              <a:ext uri="{FF2B5EF4-FFF2-40B4-BE49-F238E27FC236}">
                <a16:creationId xmlns:a16="http://schemas.microsoft.com/office/drawing/2014/main" id="{1827572E-88D4-3F8D-0659-6E38FE51EF00}"/>
              </a:ext>
            </a:extLst>
          </p:cNvPr>
          <p:cNvGraphicFramePr>
            <a:graphicFrameLocks noGrp="1"/>
          </p:cNvGraphicFramePr>
          <p:nvPr/>
        </p:nvGraphicFramePr>
        <p:xfrm>
          <a:off x="4114800" y="2063005"/>
          <a:ext cx="2848254" cy="2335542"/>
        </p:xfrm>
        <a:graphic>
          <a:graphicData uri="http://schemas.openxmlformats.org/drawingml/2006/table">
            <a:tbl>
              <a:tblPr firstRow="1" bandRow="1">
                <a:tableStyleId>{5C22544A-7EE6-4342-B048-85BDC9FD1C3A}</a:tableStyleId>
              </a:tblPr>
              <a:tblGrid>
                <a:gridCol w="474709">
                  <a:extLst>
                    <a:ext uri="{9D8B030D-6E8A-4147-A177-3AD203B41FA5}">
                      <a16:colId xmlns:a16="http://schemas.microsoft.com/office/drawing/2014/main" val="4048087300"/>
                    </a:ext>
                  </a:extLst>
                </a:gridCol>
                <a:gridCol w="474709">
                  <a:extLst>
                    <a:ext uri="{9D8B030D-6E8A-4147-A177-3AD203B41FA5}">
                      <a16:colId xmlns:a16="http://schemas.microsoft.com/office/drawing/2014/main" val="829567495"/>
                    </a:ext>
                  </a:extLst>
                </a:gridCol>
                <a:gridCol w="474709">
                  <a:extLst>
                    <a:ext uri="{9D8B030D-6E8A-4147-A177-3AD203B41FA5}">
                      <a16:colId xmlns:a16="http://schemas.microsoft.com/office/drawing/2014/main" val="1869609705"/>
                    </a:ext>
                  </a:extLst>
                </a:gridCol>
                <a:gridCol w="474709">
                  <a:extLst>
                    <a:ext uri="{9D8B030D-6E8A-4147-A177-3AD203B41FA5}">
                      <a16:colId xmlns:a16="http://schemas.microsoft.com/office/drawing/2014/main" val="2610860937"/>
                    </a:ext>
                  </a:extLst>
                </a:gridCol>
                <a:gridCol w="474709">
                  <a:extLst>
                    <a:ext uri="{9D8B030D-6E8A-4147-A177-3AD203B41FA5}">
                      <a16:colId xmlns:a16="http://schemas.microsoft.com/office/drawing/2014/main" val="81708999"/>
                    </a:ext>
                  </a:extLst>
                </a:gridCol>
                <a:gridCol w="474709">
                  <a:extLst>
                    <a:ext uri="{9D8B030D-6E8A-4147-A177-3AD203B41FA5}">
                      <a16:colId xmlns:a16="http://schemas.microsoft.com/office/drawing/2014/main" val="2478854051"/>
                    </a:ext>
                  </a:extLst>
                </a:gridCol>
              </a:tblGrid>
              <a:tr h="505627">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lnBlToTr w="12700" cmpd="sng">
                      <a:noFill/>
                      <a:prstDash val="solid"/>
                    </a:lnBlToTr>
                    <a:solidFill>
                      <a:schemeClr val="bg1"/>
                    </a:solidFill>
                  </a:tcPr>
                </a:tc>
                <a:tc>
                  <a:txBody>
                    <a:bodyPr/>
                    <a:lstStyle/>
                    <a:p>
                      <a:pPr algn="ctr"/>
                      <a:r>
                        <a:rPr lang="ja-JP" altLang="en-US" sz="1400" dirty="0">
                          <a:solidFill>
                            <a:schemeClr val="tx1"/>
                          </a:solidFill>
                        </a:rPr>
                        <a:t>町</a:t>
                      </a:r>
                      <a:r>
                        <a:rPr lang="en-US" altLang="ja-JP" sz="1400" dirty="0">
                          <a:solidFill>
                            <a:schemeClr val="tx1"/>
                          </a:solidFill>
                        </a:rPr>
                        <a:t>1</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2</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3</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4</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5</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14454159"/>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1</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1</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3</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3</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2</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00923915"/>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2</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2</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3</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solidFill>
                            <a:srgbClr val="FF0000"/>
                          </a:solidFill>
                        </a:rPr>
                        <a:t>7</a:t>
                      </a:r>
                      <a:endParaRPr lang="zh-CN" altLang="en-US" sz="1400" dirty="0">
                        <a:solidFill>
                          <a:srgbClr val="FF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74099100"/>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3</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2</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6</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06912358"/>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4</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3</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52422760"/>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400" b="1" kern="1200" dirty="0">
                          <a:solidFill>
                            <a:schemeClr val="tx1"/>
                          </a:solidFill>
                          <a:latin typeface="+mn-lt"/>
                          <a:ea typeface="+mn-ea"/>
                          <a:cs typeface="+mn-cs"/>
                        </a:rPr>
                        <a:t>町</a:t>
                      </a:r>
                      <a:r>
                        <a:rPr lang="en-US" altLang="zh-CN" sz="1400" b="1"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55275537"/>
                  </a:ext>
                </a:extLst>
              </a:tr>
            </a:tbl>
          </a:graphicData>
        </a:graphic>
      </p:graphicFrame>
      <p:graphicFrame>
        <p:nvGraphicFramePr>
          <p:cNvPr id="10" name="表格 9">
            <a:extLst>
              <a:ext uri="{FF2B5EF4-FFF2-40B4-BE49-F238E27FC236}">
                <a16:creationId xmlns:a16="http://schemas.microsoft.com/office/drawing/2014/main" id="{3673C25A-1F49-B34E-4F6B-AD21A2B37F88}"/>
              </a:ext>
            </a:extLst>
          </p:cNvPr>
          <p:cNvGraphicFramePr>
            <a:graphicFrameLocks noGrp="1"/>
          </p:cNvGraphicFramePr>
          <p:nvPr/>
        </p:nvGraphicFramePr>
        <p:xfrm>
          <a:off x="4114800" y="4431891"/>
          <a:ext cx="2848254" cy="2335542"/>
        </p:xfrm>
        <a:graphic>
          <a:graphicData uri="http://schemas.openxmlformats.org/drawingml/2006/table">
            <a:tbl>
              <a:tblPr firstRow="1" bandRow="1">
                <a:tableStyleId>{5C22544A-7EE6-4342-B048-85BDC9FD1C3A}</a:tableStyleId>
              </a:tblPr>
              <a:tblGrid>
                <a:gridCol w="474709">
                  <a:extLst>
                    <a:ext uri="{9D8B030D-6E8A-4147-A177-3AD203B41FA5}">
                      <a16:colId xmlns:a16="http://schemas.microsoft.com/office/drawing/2014/main" val="4048087300"/>
                    </a:ext>
                  </a:extLst>
                </a:gridCol>
                <a:gridCol w="474709">
                  <a:extLst>
                    <a:ext uri="{9D8B030D-6E8A-4147-A177-3AD203B41FA5}">
                      <a16:colId xmlns:a16="http://schemas.microsoft.com/office/drawing/2014/main" val="829567495"/>
                    </a:ext>
                  </a:extLst>
                </a:gridCol>
                <a:gridCol w="474709">
                  <a:extLst>
                    <a:ext uri="{9D8B030D-6E8A-4147-A177-3AD203B41FA5}">
                      <a16:colId xmlns:a16="http://schemas.microsoft.com/office/drawing/2014/main" val="1869609705"/>
                    </a:ext>
                  </a:extLst>
                </a:gridCol>
                <a:gridCol w="474709">
                  <a:extLst>
                    <a:ext uri="{9D8B030D-6E8A-4147-A177-3AD203B41FA5}">
                      <a16:colId xmlns:a16="http://schemas.microsoft.com/office/drawing/2014/main" val="2610860937"/>
                    </a:ext>
                  </a:extLst>
                </a:gridCol>
                <a:gridCol w="474709">
                  <a:extLst>
                    <a:ext uri="{9D8B030D-6E8A-4147-A177-3AD203B41FA5}">
                      <a16:colId xmlns:a16="http://schemas.microsoft.com/office/drawing/2014/main" val="81708999"/>
                    </a:ext>
                  </a:extLst>
                </a:gridCol>
                <a:gridCol w="474709">
                  <a:extLst>
                    <a:ext uri="{9D8B030D-6E8A-4147-A177-3AD203B41FA5}">
                      <a16:colId xmlns:a16="http://schemas.microsoft.com/office/drawing/2014/main" val="2478854051"/>
                    </a:ext>
                  </a:extLst>
                </a:gridCol>
              </a:tblGrid>
              <a:tr h="505627">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lnBlToTr w="12700" cmpd="sng">
                      <a:noFill/>
                      <a:prstDash val="solid"/>
                    </a:lnBlToTr>
                    <a:solidFill>
                      <a:schemeClr val="bg1"/>
                    </a:solidFill>
                  </a:tcPr>
                </a:tc>
                <a:tc>
                  <a:txBody>
                    <a:bodyPr/>
                    <a:lstStyle/>
                    <a:p>
                      <a:pPr algn="ctr"/>
                      <a:r>
                        <a:rPr lang="ja-JP" altLang="en-US" sz="1400" dirty="0">
                          <a:solidFill>
                            <a:schemeClr val="tx1"/>
                          </a:solidFill>
                        </a:rPr>
                        <a:t>町</a:t>
                      </a:r>
                      <a:r>
                        <a:rPr lang="en-US" altLang="ja-JP" sz="1400" dirty="0">
                          <a:solidFill>
                            <a:schemeClr val="tx1"/>
                          </a:solidFill>
                        </a:rPr>
                        <a:t>1</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2</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3</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4</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5</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14454159"/>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1</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1</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3</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3</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2</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00923915"/>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2</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2</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3</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solidFill>
                            <a:srgbClr val="FF0000"/>
                          </a:solidFill>
                        </a:rPr>
                        <a:t>7</a:t>
                      </a:r>
                      <a:endParaRPr lang="zh-CN" altLang="en-US" sz="1400" dirty="0">
                        <a:solidFill>
                          <a:srgbClr val="FF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74099100"/>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3</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2</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solidFill>
                            <a:srgbClr val="FF0000"/>
                          </a:solidFill>
                        </a:rPr>
                        <a:t>7</a:t>
                      </a:r>
                      <a:endParaRPr lang="zh-CN" altLang="en-US" sz="1400" dirty="0">
                        <a:solidFill>
                          <a:srgbClr val="FF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06912358"/>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4</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3</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52422760"/>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400" b="1" kern="1200" dirty="0">
                          <a:solidFill>
                            <a:schemeClr val="tx1"/>
                          </a:solidFill>
                          <a:latin typeface="+mn-lt"/>
                          <a:ea typeface="+mn-ea"/>
                          <a:cs typeface="+mn-cs"/>
                        </a:rPr>
                        <a:t>町</a:t>
                      </a:r>
                      <a:r>
                        <a:rPr lang="en-US" altLang="zh-CN" sz="1400" b="1"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55275537"/>
                  </a:ext>
                </a:extLst>
              </a:tr>
            </a:tbl>
          </a:graphicData>
        </a:graphic>
      </p:graphicFrame>
      <p:grpSp>
        <p:nvGrpSpPr>
          <p:cNvPr id="37" name="组合 36">
            <a:extLst>
              <a:ext uri="{FF2B5EF4-FFF2-40B4-BE49-F238E27FC236}">
                <a16:creationId xmlns:a16="http://schemas.microsoft.com/office/drawing/2014/main" id="{007FE94F-1CE4-AF83-D90C-9BD9F65954B5}"/>
              </a:ext>
            </a:extLst>
          </p:cNvPr>
          <p:cNvGrpSpPr/>
          <p:nvPr/>
        </p:nvGrpSpPr>
        <p:grpSpPr>
          <a:xfrm>
            <a:off x="1189148" y="3161644"/>
            <a:ext cx="1488199" cy="1221609"/>
            <a:chOff x="886691" y="3441643"/>
            <a:chExt cx="1907308" cy="1565640"/>
          </a:xfrm>
        </p:grpSpPr>
        <p:sp>
          <p:nvSpPr>
            <p:cNvPr id="38" name="椭圆 37">
              <a:extLst>
                <a:ext uri="{FF2B5EF4-FFF2-40B4-BE49-F238E27FC236}">
                  <a16:creationId xmlns:a16="http://schemas.microsoft.com/office/drawing/2014/main" id="{0E191666-C692-78D1-DEDE-68DB6814C113}"/>
                </a:ext>
              </a:extLst>
            </p:cNvPr>
            <p:cNvSpPr/>
            <p:nvPr/>
          </p:nvSpPr>
          <p:spPr>
            <a:xfrm>
              <a:off x="1200727" y="3441643"/>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sp>
          <p:nvSpPr>
            <p:cNvPr id="41" name="椭圆 40">
              <a:extLst>
                <a:ext uri="{FF2B5EF4-FFF2-40B4-BE49-F238E27FC236}">
                  <a16:creationId xmlns:a16="http://schemas.microsoft.com/office/drawing/2014/main" id="{1F8E53B5-9873-0E77-5B09-B575853D6CA2}"/>
                </a:ext>
              </a:extLst>
            </p:cNvPr>
            <p:cNvSpPr/>
            <p:nvPr/>
          </p:nvSpPr>
          <p:spPr>
            <a:xfrm>
              <a:off x="1311755" y="4693247"/>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4</a:t>
              </a:r>
              <a:endParaRPr lang="zh-CN" altLang="en-US" dirty="0"/>
            </a:p>
          </p:txBody>
        </p:sp>
        <p:sp>
          <p:nvSpPr>
            <p:cNvPr id="42" name="椭圆 41">
              <a:extLst>
                <a:ext uri="{FF2B5EF4-FFF2-40B4-BE49-F238E27FC236}">
                  <a16:creationId xmlns:a16="http://schemas.microsoft.com/office/drawing/2014/main" id="{6D479263-FC92-C4B4-2308-0786CBA52059}"/>
                </a:ext>
              </a:extLst>
            </p:cNvPr>
            <p:cNvSpPr/>
            <p:nvPr/>
          </p:nvSpPr>
          <p:spPr>
            <a:xfrm>
              <a:off x="2211917" y="3552671"/>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2</a:t>
              </a:r>
              <a:endParaRPr lang="zh-CN" altLang="en-US" dirty="0"/>
            </a:p>
          </p:txBody>
        </p:sp>
        <p:sp>
          <p:nvSpPr>
            <p:cNvPr id="43" name="椭圆 42">
              <a:extLst>
                <a:ext uri="{FF2B5EF4-FFF2-40B4-BE49-F238E27FC236}">
                  <a16:creationId xmlns:a16="http://schemas.microsoft.com/office/drawing/2014/main" id="{176DDBCF-BD69-435E-8641-C6F7EC00D631}"/>
                </a:ext>
              </a:extLst>
            </p:cNvPr>
            <p:cNvSpPr/>
            <p:nvPr/>
          </p:nvSpPr>
          <p:spPr>
            <a:xfrm>
              <a:off x="2479963" y="4582219"/>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3</a:t>
              </a:r>
              <a:endParaRPr lang="zh-CN" altLang="en-US" dirty="0"/>
            </a:p>
          </p:txBody>
        </p:sp>
        <p:sp>
          <p:nvSpPr>
            <p:cNvPr id="44" name="椭圆 43">
              <a:extLst>
                <a:ext uri="{FF2B5EF4-FFF2-40B4-BE49-F238E27FC236}">
                  <a16:creationId xmlns:a16="http://schemas.microsoft.com/office/drawing/2014/main" id="{4757272B-0EEF-42BA-A994-A0542F9BFB2F}"/>
                </a:ext>
              </a:extLst>
            </p:cNvPr>
            <p:cNvSpPr/>
            <p:nvPr/>
          </p:nvSpPr>
          <p:spPr>
            <a:xfrm>
              <a:off x="886691" y="4136680"/>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5</a:t>
              </a:r>
              <a:endParaRPr lang="zh-CN" altLang="en-US" dirty="0"/>
            </a:p>
          </p:txBody>
        </p:sp>
        <p:cxnSp>
          <p:nvCxnSpPr>
            <p:cNvPr id="45" name="直接连接符 44">
              <a:extLst>
                <a:ext uri="{FF2B5EF4-FFF2-40B4-BE49-F238E27FC236}">
                  <a16:creationId xmlns:a16="http://schemas.microsoft.com/office/drawing/2014/main" id="{CFADEB3C-0D4C-F954-3D4C-14D73E9E3627}"/>
                </a:ext>
              </a:extLst>
            </p:cNvPr>
            <p:cNvCxnSpPr>
              <a:cxnSpLocks/>
              <a:stCxn id="38" idx="5"/>
              <a:endCxn id="42" idx="3"/>
            </p:cNvCxnSpPr>
            <p:nvPr/>
          </p:nvCxnSpPr>
          <p:spPr>
            <a:xfrm>
              <a:off x="1468773" y="3709689"/>
              <a:ext cx="789134" cy="111028"/>
            </a:xfrm>
            <a:prstGeom prst="line">
              <a:avLst/>
            </a:prstGeom>
          </p:spPr>
          <p:style>
            <a:lnRef idx="2">
              <a:schemeClr val="accent1"/>
            </a:lnRef>
            <a:fillRef idx="0">
              <a:schemeClr val="accent1"/>
            </a:fillRef>
            <a:effectRef idx="1">
              <a:schemeClr val="accent1"/>
            </a:effectRef>
            <a:fontRef idx="minor">
              <a:schemeClr val="tx1"/>
            </a:fontRef>
          </p:style>
        </p:cxnSp>
        <p:cxnSp>
          <p:nvCxnSpPr>
            <p:cNvPr id="46" name="直接连接符 45">
              <a:extLst>
                <a:ext uri="{FF2B5EF4-FFF2-40B4-BE49-F238E27FC236}">
                  <a16:creationId xmlns:a16="http://schemas.microsoft.com/office/drawing/2014/main" id="{29B97A75-6398-CD15-3B37-5CF355D249CA}"/>
                </a:ext>
              </a:extLst>
            </p:cNvPr>
            <p:cNvCxnSpPr>
              <a:stCxn id="38" idx="5"/>
              <a:endCxn id="43" idx="1"/>
            </p:cNvCxnSpPr>
            <p:nvPr/>
          </p:nvCxnSpPr>
          <p:spPr>
            <a:xfrm>
              <a:off x="1468773" y="3709689"/>
              <a:ext cx="1057180" cy="918520"/>
            </a:xfrm>
            <a:prstGeom prst="line">
              <a:avLst/>
            </a:prstGeom>
          </p:spPr>
          <p:style>
            <a:lnRef idx="2">
              <a:schemeClr val="accent1"/>
            </a:lnRef>
            <a:fillRef idx="0">
              <a:schemeClr val="accent1"/>
            </a:fillRef>
            <a:effectRef idx="1">
              <a:schemeClr val="accent1"/>
            </a:effectRef>
            <a:fontRef idx="minor">
              <a:schemeClr val="tx1"/>
            </a:fontRef>
          </p:style>
        </p:cxnSp>
        <p:cxnSp>
          <p:nvCxnSpPr>
            <p:cNvPr id="47" name="直接连接符 46">
              <a:extLst>
                <a:ext uri="{FF2B5EF4-FFF2-40B4-BE49-F238E27FC236}">
                  <a16:creationId xmlns:a16="http://schemas.microsoft.com/office/drawing/2014/main" id="{738F6C1E-41E0-4DE4-120C-FD96F621359F}"/>
                </a:ext>
              </a:extLst>
            </p:cNvPr>
            <p:cNvCxnSpPr>
              <a:stCxn id="38" idx="5"/>
              <a:endCxn id="41" idx="0"/>
            </p:cNvCxnSpPr>
            <p:nvPr/>
          </p:nvCxnSpPr>
          <p:spPr>
            <a:xfrm>
              <a:off x="1468773" y="3709689"/>
              <a:ext cx="0" cy="983558"/>
            </a:xfrm>
            <a:prstGeom prst="line">
              <a:avLst/>
            </a:prstGeom>
          </p:spPr>
          <p:style>
            <a:lnRef idx="2">
              <a:schemeClr val="accent1"/>
            </a:lnRef>
            <a:fillRef idx="0">
              <a:schemeClr val="accent1"/>
            </a:fillRef>
            <a:effectRef idx="1">
              <a:schemeClr val="accent1"/>
            </a:effectRef>
            <a:fontRef idx="minor">
              <a:schemeClr val="tx1"/>
            </a:fontRef>
          </p:style>
        </p:cxnSp>
        <p:cxnSp>
          <p:nvCxnSpPr>
            <p:cNvPr id="48" name="直接连接符 47">
              <a:extLst>
                <a:ext uri="{FF2B5EF4-FFF2-40B4-BE49-F238E27FC236}">
                  <a16:creationId xmlns:a16="http://schemas.microsoft.com/office/drawing/2014/main" id="{E63B5AB7-DE05-F1B9-2ABA-9569B94B074D}"/>
                </a:ext>
              </a:extLst>
            </p:cNvPr>
            <p:cNvCxnSpPr>
              <a:stCxn id="38" idx="5"/>
              <a:endCxn id="44" idx="7"/>
            </p:cNvCxnSpPr>
            <p:nvPr/>
          </p:nvCxnSpPr>
          <p:spPr>
            <a:xfrm flipH="1">
              <a:off x="1154737" y="3709689"/>
              <a:ext cx="314036" cy="472981"/>
            </a:xfrm>
            <a:prstGeom prst="line">
              <a:avLst/>
            </a:prstGeom>
          </p:spPr>
          <p:style>
            <a:lnRef idx="2">
              <a:schemeClr val="accent1"/>
            </a:lnRef>
            <a:fillRef idx="0">
              <a:schemeClr val="accent1"/>
            </a:fillRef>
            <a:effectRef idx="1">
              <a:schemeClr val="accent1"/>
            </a:effectRef>
            <a:fontRef idx="minor">
              <a:schemeClr val="tx1"/>
            </a:fontRef>
          </p:style>
        </p:cxnSp>
        <p:cxnSp>
          <p:nvCxnSpPr>
            <p:cNvPr id="49" name="直接连接符 48">
              <a:extLst>
                <a:ext uri="{FF2B5EF4-FFF2-40B4-BE49-F238E27FC236}">
                  <a16:creationId xmlns:a16="http://schemas.microsoft.com/office/drawing/2014/main" id="{0158FBCD-9E09-2134-76F8-D2E4C87CB39F}"/>
                </a:ext>
              </a:extLst>
            </p:cNvPr>
            <p:cNvCxnSpPr>
              <a:stCxn id="42" idx="3"/>
              <a:endCxn id="43" idx="1"/>
            </p:cNvCxnSpPr>
            <p:nvPr/>
          </p:nvCxnSpPr>
          <p:spPr>
            <a:xfrm>
              <a:off x="2257907" y="3820717"/>
              <a:ext cx="268046" cy="807492"/>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直接连接符 49">
              <a:extLst>
                <a:ext uri="{FF2B5EF4-FFF2-40B4-BE49-F238E27FC236}">
                  <a16:creationId xmlns:a16="http://schemas.microsoft.com/office/drawing/2014/main" id="{4DFB6016-553F-A3C1-C77F-E7BB0653790E}"/>
                </a:ext>
              </a:extLst>
            </p:cNvPr>
            <p:cNvCxnSpPr>
              <a:stCxn id="42" idx="3"/>
              <a:endCxn id="41" idx="0"/>
            </p:cNvCxnSpPr>
            <p:nvPr/>
          </p:nvCxnSpPr>
          <p:spPr>
            <a:xfrm flipH="1">
              <a:off x="1468773" y="3820717"/>
              <a:ext cx="789134" cy="872530"/>
            </a:xfrm>
            <a:prstGeom prst="line">
              <a:avLst/>
            </a:prstGeom>
          </p:spPr>
          <p:style>
            <a:lnRef idx="2">
              <a:schemeClr val="accent1"/>
            </a:lnRef>
            <a:fillRef idx="0">
              <a:schemeClr val="accent1"/>
            </a:fillRef>
            <a:effectRef idx="1">
              <a:schemeClr val="accent1"/>
            </a:effectRef>
            <a:fontRef idx="minor">
              <a:schemeClr val="tx1"/>
            </a:fontRef>
          </p:style>
        </p:cxnSp>
        <p:cxnSp>
          <p:nvCxnSpPr>
            <p:cNvPr id="51" name="直接连接符 50">
              <a:extLst>
                <a:ext uri="{FF2B5EF4-FFF2-40B4-BE49-F238E27FC236}">
                  <a16:creationId xmlns:a16="http://schemas.microsoft.com/office/drawing/2014/main" id="{2B21FE25-6220-1819-4028-A0D125F09364}"/>
                </a:ext>
              </a:extLst>
            </p:cNvPr>
            <p:cNvCxnSpPr>
              <a:stCxn id="42" idx="3"/>
              <a:endCxn id="44" idx="7"/>
            </p:cNvCxnSpPr>
            <p:nvPr/>
          </p:nvCxnSpPr>
          <p:spPr>
            <a:xfrm flipH="1">
              <a:off x="1154737" y="3820717"/>
              <a:ext cx="1103170" cy="361953"/>
            </a:xfrm>
            <a:prstGeom prst="line">
              <a:avLst/>
            </a:prstGeom>
          </p:spPr>
          <p:style>
            <a:lnRef idx="2">
              <a:schemeClr val="accent1"/>
            </a:lnRef>
            <a:fillRef idx="0">
              <a:schemeClr val="accent1"/>
            </a:fillRef>
            <a:effectRef idx="1">
              <a:schemeClr val="accent1"/>
            </a:effectRef>
            <a:fontRef idx="minor">
              <a:schemeClr val="tx1"/>
            </a:fontRef>
          </p:style>
        </p:cxnSp>
        <p:cxnSp>
          <p:nvCxnSpPr>
            <p:cNvPr id="52" name="直接连接符 51">
              <a:extLst>
                <a:ext uri="{FF2B5EF4-FFF2-40B4-BE49-F238E27FC236}">
                  <a16:creationId xmlns:a16="http://schemas.microsoft.com/office/drawing/2014/main" id="{BAD3ADDB-14B9-E11B-2F46-CB299B1C37A2}"/>
                </a:ext>
              </a:extLst>
            </p:cNvPr>
            <p:cNvCxnSpPr>
              <a:stCxn id="43" idx="1"/>
              <a:endCxn id="41" idx="0"/>
            </p:cNvCxnSpPr>
            <p:nvPr/>
          </p:nvCxnSpPr>
          <p:spPr>
            <a:xfrm flipH="1">
              <a:off x="1468773" y="4628209"/>
              <a:ext cx="1057180" cy="65038"/>
            </a:xfrm>
            <a:prstGeom prst="line">
              <a:avLst/>
            </a:prstGeom>
          </p:spPr>
          <p:style>
            <a:lnRef idx="2">
              <a:schemeClr val="accent1"/>
            </a:lnRef>
            <a:fillRef idx="0">
              <a:schemeClr val="accent1"/>
            </a:fillRef>
            <a:effectRef idx="1">
              <a:schemeClr val="accent1"/>
            </a:effectRef>
            <a:fontRef idx="minor">
              <a:schemeClr val="tx1"/>
            </a:fontRef>
          </p:style>
        </p:cxnSp>
        <p:cxnSp>
          <p:nvCxnSpPr>
            <p:cNvPr id="53" name="直接连接符 52">
              <a:extLst>
                <a:ext uri="{FF2B5EF4-FFF2-40B4-BE49-F238E27FC236}">
                  <a16:creationId xmlns:a16="http://schemas.microsoft.com/office/drawing/2014/main" id="{150368C3-901B-A47F-BF78-FDD0DFB13844}"/>
                </a:ext>
              </a:extLst>
            </p:cNvPr>
            <p:cNvCxnSpPr>
              <a:stCxn id="43" idx="1"/>
              <a:endCxn id="44" idx="7"/>
            </p:cNvCxnSpPr>
            <p:nvPr/>
          </p:nvCxnSpPr>
          <p:spPr>
            <a:xfrm flipH="1" flipV="1">
              <a:off x="1154737" y="4182670"/>
              <a:ext cx="1371216" cy="445539"/>
            </a:xfrm>
            <a:prstGeom prst="line">
              <a:avLst/>
            </a:prstGeom>
          </p:spPr>
          <p:style>
            <a:lnRef idx="2">
              <a:schemeClr val="accent1"/>
            </a:lnRef>
            <a:fillRef idx="0">
              <a:schemeClr val="accent1"/>
            </a:fillRef>
            <a:effectRef idx="1">
              <a:schemeClr val="accent1"/>
            </a:effectRef>
            <a:fontRef idx="minor">
              <a:schemeClr val="tx1"/>
            </a:fontRef>
          </p:style>
        </p:cxnSp>
        <p:cxnSp>
          <p:nvCxnSpPr>
            <p:cNvPr id="54" name="直接连接符 53">
              <a:extLst>
                <a:ext uri="{FF2B5EF4-FFF2-40B4-BE49-F238E27FC236}">
                  <a16:creationId xmlns:a16="http://schemas.microsoft.com/office/drawing/2014/main" id="{5875000E-5C9A-DB63-724D-5B56ECE2B0FD}"/>
                </a:ext>
              </a:extLst>
            </p:cNvPr>
            <p:cNvCxnSpPr>
              <a:stCxn id="41" idx="0"/>
              <a:endCxn id="44" idx="7"/>
            </p:cNvCxnSpPr>
            <p:nvPr/>
          </p:nvCxnSpPr>
          <p:spPr>
            <a:xfrm flipH="1" flipV="1">
              <a:off x="1154737" y="4182670"/>
              <a:ext cx="314036" cy="510577"/>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55" name="组合 54">
            <a:extLst>
              <a:ext uri="{FF2B5EF4-FFF2-40B4-BE49-F238E27FC236}">
                <a16:creationId xmlns:a16="http://schemas.microsoft.com/office/drawing/2014/main" id="{47F338DE-A585-70A8-35E4-5DAD26D5FE35}"/>
              </a:ext>
            </a:extLst>
          </p:cNvPr>
          <p:cNvGrpSpPr/>
          <p:nvPr/>
        </p:nvGrpSpPr>
        <p:grpSpPr>
          <a:xfrm>
            <a:off x="1151268" y="4977424"/>
            <a:ext cx="1488199" cy="1221609"/>
            <a:chOff x="886691" y="3441643"/>
            <a:chExt cx="1907308" cy="1565640"/>
          </a:xfrm>
        </p:grpSpPr>
        <p:sp>
          <p:nvSpPr>
            <p:cNvPr id="56" name="椭圆 55">
              <a:extLst>
                <a:ext uri="{FF2B5EF4-FFF2-40B4-BE49-F238E27FC236}">
                  <a16:creationId xmlns:a16="http://schemas.microsoft.com/office/drawing/2014/main" id="{222C9371-ECA0-4629-91B4-746BE8CAD923}"/>
                </a:ext>
              </a:extLst>
            </p:cNvPr>
            <p:cNvSpPr/>
            <p:nvPr/>
          </p:nvSpPr>
          <p:spPr>
            <a:xfrm>
              <a:off x="1200727" y="3441643"/>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sp>
          <p:nvSpPr>
            <p:cNvPr id="57" name="椭圆 56">
              <a:extLst>
                <a:ext uri="{FF2B5EF4-FFF2-40B4-BE49-F238E27FC236}">
                  <a16:creationId xmlns:a16="http://schemas.microsoft.com/office/drawing/2014/main" id="{ACBD1916-4F52-A872-B243-389F983D18CD}"/>
                </a:ext>
              </a:extLst>
            </p:cNvPr>
            <p:cNvSpPr/>
            <p:nvPr/>
          </p:nvSpPr>
          <p:spPr>
            <a:xfrm>
              <a:off x="1311755" y="4693247"/>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4</a:t>
              </a:r>
              <a:endParaRPr lang="zh-CN" altLang="en-US" dirty="0"/>
            </a:p>
          </p:txBody>
        </p:sp>
        <p:sp>
          <p:nvSpPr>
            <p:cNvPr id="58" name="椭圆 57">
              <a:extLst>
                <a:ext uri="{FF2B5EF4-FFF2-40B4-BE49-F238E27FC236}">
                  <a16:creationId xmlns:a16="http://schemas.microsoft.com/office/drawing/2014/main" id="{BDC4B5CF-DA29-BE26-633F-4A12ACB7C9E6}"/>
                </a:ext>
              </a:extLst>
            </p:cNvPr>
            <p:cNvSpPr/>
            <p:nvPr/>
          </p:nvSpPr>
          <p:spPr>
            <a:xfrm>
              <a:off x="2211917" y="3552671"/>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2</a:t>
              </a:r>
              <a:endParaRPr lang="zh-CN" altLang="en-US" dirty="0"/>
            </a:p>
          </p:txBody>
        </p:sp>
        <p:sp>
          <p:nvSpPr>
            <p:cNvPr id="59" name="椭圆 58">
              <a:extLst>
                <a:ext uri="{FF2B5EF4-FFF2-40B4-BE49-F238E27FC236}">
                  <a16:creationId xmlns:a16="http://schemas.microsoft.com/office/drawing/2014/main" id="{D7FF636D-BE00-2052-17A6-EE9D5D140684}"/>
                </a:ext>
              </a:extLst>
            </p:cNvPr>
            <p:cNvSpPr/>
            <p:nvPr/>
          </p:nvSpPr>
          <p:spPr>
            <a:xfrm>
              <a:off x="2479963" y="4582219"/>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3</a:t>
              </a:r>
              <a:endParaRPr lang="zh-CN" altLang="en-US" dirty="0"/>
            </a:p>
          </p:txBody>
        </p:sp>
        <p:sp>
          <p:nvSpPr>
            <p:cNvPr id="60" name="椭圆 59">
              <a:extLst>
                <a:ext uri="{FF2B5EF4-FFF2-40B4-BE49-F238E27FC236}">
                  <a16:creationId xmlns:a16="http://schemas.microsoft.com/office/drawing/2014/main" id="{148A6C40-4DAA-0C5D-ED0F-03A1036F0BDA}"/>
                </a:ext>
              </a:extLst>
            </p:cNvPr>
            <p:cNvSpPr/>
            <p:nvPr/>
          </p:nvSpPr>
          <p:spPr>
            <a:xfrm>
              <a:off x="886691" y="4136680"/>
              <a:ext cx="314036" cy="31403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5</a:t>
              </a:r>
              <a:endParaRPr lang="zh-CN" altLang="en-US" dirty="0"/>
            </a:p>
          </p:txBody>
        </p:sp>
        <p:cxnSp>
          <p:nvCxnSpPr>
            <p:cNvPr id="61" name="直接连接符 60">
              <a:extLst>
                <a:ext uri="{FF2B5EF4-FFF2-40B4-BE49-F238E27FC236}">
                  <a16:creationId xmlns:a16="http://schemas.microsoft.com/office/drawing/2014/main" id="{B2FD5DBD-B3ED-9CCA-83F2-AF7C6D389825}"/>
                </a:ext>
              </a:extLst>
            </p:cNvPr>
            <p:cNvCxnSpPr>
              <a:cxnSpLocks/>
              <a:stCxn id="56" idx="5"/>
              <a:endCxn id="58" idx="3"/>
            </p:cNvCxnSpPr>
            <p:nvPr/>
          </p:nvCxnSpPr>
          <p:spPr>
            <a:xfrm>
              <a:off x="1468773" y="3709689"/>
              <a:ext cx="789134" cy="111028"/>
            </a:xfrm>
            <a:prstGeom prst="line">
              <a:avLst/>
            </a:prstGeom>
          </p:spPr>
          <p:style>
            <a:lnRef idx="2">
              <a:schemeClr val="accent1"/>
            </a:lnRef>
            <a:fillRef idx="0">
              <a:schemeClr val="accent1"/>
            </a:fillRef>
            <a:effectRef idx="1">
              <a:schemeClr val="accent1"/>
            </a:effectRef>
            <a:fontRef idx="minor">
              <a:schemeClr val="tx1"/>
            </a:fontRef>
          </p:style>
        </p:cxnSp>
        <p:cxnSp>
          <p:nvCxnSpPr>
            <p:cNvPr id="62" name="直接连接符 61">
              <a:extLst>
                <a:ext uri="{FF2B5EF4-FFF2-40B4-BE49-F238E27FC236}">
                  <a16:creationId xmlns:a16="http://schemas.microsoft.com/office/drawing/2014/main" id="{A3622B53-26A3-1BC4-E58B-2AF658482915}"/>
                </a:ext>
              </a:extLst>
            </p:cNvPr>
            <p:cNvCxnSpPr>
              <a:stCxn id="56" idx="5"/>
              <a:endCxn id="59" idx="1"/>
            </p:cNvCxnSpPr>
            <p:nvPr/>
          </p:nvCxnSpPr>
          <p:spPr>
            <a:xfrm>
              <a:off x="1468773" y="3709689"/>
              <a:ext cx="1057180" cy="918520"/>
            </a:xfrm>
            <a:prstGeom prst="line">
              <a:avLst/>
            </a:prstGeom>
          </p:spPr>
          <p:style>
            <a:lnRef idx="2">
              <a:schemeClr val="accent1"/>
            </a:lnRef>
            <a:fillRef idx="0">
              <a:schemeClr val="accent1"/>
            </a:fillRef>
            <a:effectRef idx="1">
              <a:schemeClr val="accent1"/>
            </a:effectRef>
            <a:fontRef idx="minor">
              <a:schemeClr val="tx1"/>
            </a:fontRef>
          </p:style>
        </p:cxnSp>
        <p:cxnSp>
          <p:nvCxnSpPr>
            <p:cNvPr id="63" name="直接连接符 62">
              <a:extLst>
                <a:ext uri="{FF2B5EF4-FFF2-40B4-BE49-F238E27FC236}">
                  <a16:creationId xmlns:a16="http://schemas.microsoft.com/office/drawing/2014/main" id="{EEC8C52F-AF6D-443D-3FBA-C24451A89793}"/>
                </a:ext>
              </a:extLst>
            </p:cNvPr>
            <p:cNvCxnSpPr>
              <a:stCxn id="56" idx="5"/>
              <a:endCxn id="57" idx="0"/>
            </p:cNvCxnSpPr>
            <p:nvPr/>
          </p:nvCxnSpPr>
          <p:spPr>
            <a:xfrm>
              <a:off x="1468773" y="3709689"/>
              <a:ext cx="0" cy="983558"/>
            </a:xfrm>
            <a:prstGeom prst="line">
              <a:avLst/>
            </a:prstGeom>
          </p:spPr>
          <p:style>
            <a:lnRef idx="2">
              <a:schemeClr val="accent1"/>
            </a:lnRef>
            <a:fillRef idx="0">
              <a:schemeClr val="accent1"/>
            </a:fillRef>
            <a:effectRef idx="1">
              <a:schemeClr val="accent1"/>
            </a:effectRef>
            <a:fontRef idx="minor">
              <a:schemeClr val="tx1"/>
            </a:fontRef>
          </p:style>
        </p:cxnSp>
        <p:cxnSp>
          <p:nvCxnSpPr>
            <p:cNvPr id="64" name="直接连接符 63">
              <a:extLst>
                <a:ext uri="{FF2B5EF4-FFF2-40B4-BE49-F238E27FC236}">
                  <a16:creationId xmlns:a16="http://schemas.microsoft.com/office/drawing/2014/main" id="{1090F89D-F998-4A48-9904-AD09A3284149}"/>
                </a:ext>
              </a:extLst>
            </p:cNvPr>
            <p:cNvCxnSpPr>
              <a:stCxn id="56" idx="5"/>
              <a:endCxn id="60" idx="7"/>
            </p:cNvCxnSpPr>
            <p:nvPr/>
          </p:nvCxnSpPr>
          <p:spPr>
            <a:xfrm flipH="1">
              <a:off x="1154737" y="3709689"/>
              <a:ext cx="314036" cy="472981"/>
            </a:xfrm>
            <a:prstGeom prst="line">
              <a:avLst/>
            </a:prstGeom>
          </p:spPr>
          <p:style>
            <a:lnRef idx="2">
              <a:schemeClr val="accent1"/>
            </a:lnRef>
            <a:fillRef idx="0">
              <a:schemeClr val="accent1"/>
            </a:fillRef>
            <a:effectRef idx="1">
              <a:schemeClr val="accent1"/>
            </a:effectRef>
            <a:fontRef idx="minor">
              <a:schemeClr val="tx1"/>
            </a:fontRef>
          </p:style>
        </p:cxnSp>
        <p:cxnSp>
          <p:nvCxnSpPr>
            <p:cNvPr id="65" name="直接连接符 64">
              <a:extLst>
                <a:ext uri="{FF2B5EF4-FFF2-40B4-BE49-F238E27FC236}">
                  <a16:creationId xmlns:a16="http://schemas.microsoft.com/office/drawing/2014/main" id="{AE72C906-ED0B-91A0-115A-7658F9E91B80}"/>
                </a:ext>
              </a:extLst>
            </p:cNvPr>
            <p:cNvCxnSpPr>
              <a:stCxn id="58" idx="3"/>
              <a:endCxn id="59" idx="1"/>
            </p:cNvCxnSpPr>
            <p:nvPr/>
          </p:nvCxnSpPr>
          <p:spPr>
            <a:xfrm>
              <a:off x="2257907" y="3820717"/>
              <a:ext cx="268046" cy="807492"/>
            </a:xfrm>
            <a:prstGeom prst="line">
              <a:avLst/>
            </a:prstGeom>
          </p:spPr>
          <p:style>
            <a:lnRef idx="2">
              <a:schemeClr val="accent1"/>
            </a:lnRef>
            <a:fillRef idx="0">
              <a:schemeClr val="accent1"/>
            </a:fillRef>
            <a:effectRef idx="1">
              <a:schemeClr val="accent1"/>
            </a:effectRef>
            <a:fontRef idx="minor">
              <a:schemeClr val="tx1"/>
            </a:fontRef>
          </p:style>
        </p:cxnSp>
        <p:cxnSp>
          <p:nvCxnSpPr>
            <p:cNvPr id="66" name="直接连接符 65">
              <a:extLst>
                <a:ext uri="{FF2B5EF4-FFF2-40B4-BE49-F238E27FC236}">
                  <a16:creationId xmlns:a16="http://schemas.microsoft.com/office/drawing/2014/main" id="{8047479D-A988-04E8-D09C-BE3A9CE51B77}"/>
                </a:ext>
              </a:extLst>
            </p:cNvPr>
            <p:cNvCxnSpPr>
              <a:stCxn id="58" idx="3"/>
              <a:endCxn id="57" idx="0"/>
            </p:cNvCxnSpPr>
            <p:nvPr/>
          </p:nvCxnSpPr>
          <p:spPr>
            <a:xfrm flipH="1">
              <a:off x="1468773" y="3820717"/>
              <a:ext cx="789134" cy="872530"/>
            </a:xfrm>
            <a:prstGeom prst="line">
              <a:avLst/>
            </a:prstGeom>
          </p:spPr>
          <p:style>
            <a:lnRef idx="2">
              <a:schemeClr val="accent1"/>
            </a:lnRef>
            <a:fillRef idx="0">
              <a:schemeClr val="accent1"/>
            </a:fillRef>
            <a:effectRef idx="1">
              <a:schemeClr val="accent1"/>
            </a:effectRef>
            <a:fontRef idx="minor">
              <a:schemeClr val="tx1"/>
            </a:fontRef>
          </p:style>
        </p:cxnSp>
        <p:cxnSp>
          <p:nvCxnSpPr>
            <p:cNvPr id="67" name="直接连接符 66">
              <a:extLst>
                <a:ext uri="{FF2B5EF4-FFF2-40B4-BE49-F238E27FC236}">
                  <a16:creationId xmlns:a16="http://schemas.microsoft.com/office/drawing/2014/main" id="{C5FF0C01-022B-8869-F0A1-ACCF82679407}"/>
                </a:ext>
              </a:extLst>
            </p:cNvPr>
            <p:cNvCxnSpPr>
              <a:stCxn id="58" idx="3"/>
              <a:endCxn id="60" idx="7"/>
            </p:cNvCxnSpPr>
            <p:nvPr/>
          </p:nvCxnSpPr>
          <p:spPr>
            <a:xfrm flipH="1">
              <a:off x="1154737" y="3820717"/>
              <a:ext cx="1103170" cy="361953"/>
            </a:xfrm>
            <a:prstGeom prst="line">
              <a:avLst/>
            </a:prstGeom>
            <a:ln>
              <a:solidFill>
                <a:schemeClr val="accent1">
                  <a:alpha val="50000"/>
                </a:schemeClr>
              </a:solidFill>
              <a:prstDash val="sysDash"/>
            </a:ln>
          </p:spPr>
          <p:style>
            <a:lnRef idx="2">
              <a:schemeClr val="accent1"/>
            </a:lnRef>
            <a:fillRef idx="0">
              <a:schemeClr val="accent1"/>
            </a:fillRef>
            <a:effectRef idx="1">
              <a:schemeClr val="accent1"/>
            </a:effectRef>
            <a:fontRef idx="minor">
              <a:schemeClr val="tx1"/>
            </a:fontRef>
          </p:style>
        </p:cxnSp>
        <p:cxnSp>
          <p:nvCxnSpPr>
            <p:cNvPr id="68" name="直接连接符 67">
              <a:extLst>
                <a:ext uri="{FF2B5EF4-FFF2-40B4-BE49-F238E27FC236}">
                  <a16:creationId xmlns:a16="http://schemas.microsoft.com/office/drawing/2014/main" id="{ECDA227F-215A-31B7-8606-B06A159DE7BB}"/>
                </a:ext>
              </a:extLst>
            </p:cNvPr>
            <p:cNvCxnSpPr>
              <a:stCxn id="59" idx="1"/>
              <a:endCxn id="57" idx="0"/>
            </p:cNvCxnSpPr>
            <p:nvPr/>
          </p:nvCxnSpPr>
          <p:spPr>
            <a:xfrm flipH="1">
              <a:off x="1468773" y="4628209"/>
              <a:ext cx="1057180" cy="65038"/>
            </a:xfrm>
            <a:prstGeom prst="line">
              <a:avLst/>
            </a:prstGeom>
          </p:spPr>
          <p:style>
            <a:lnRef idx="2">
              <a:schemeClr val="accent1"/>
            </a:lnRef>
            <a:fillRef idx="0">
              <a:schemeClr val="accent1"/>
            </a:fillRef>
            <a:effectRef idx="1">
              <a:schemeClr val="accent1"/>
            </a:effectRef>
            <a:fontRef idx="minor">
              <a:schemeClr val="tx1"/>
            </a:fontRef>
          </p:style>
        </p:cxnSp>
        <p:cxnSp>
          <p:nvCxnSpPr>
            <p:cNvPr id="69" name="直接连接符 68">
              <a:extLst>
                <a:ext uri="{FF2B5EF4-FFF2-40B4-BE49-F238E27FC236}">
                  <a16:creationId xmlns:a16="http://schemas.microsoft.com/office/drawing/2014/main" id="{EFBC8089-978F-DB60-0796-8B89553C6C61}"/>
                </a:ext>
              </a:extLst>
            </p:cNvPr>
            <p:cNvCxnSpPr>
              <a:stCxn id="59" idx="1"/>
              <a:endCxn id="60" idx="7"/>
            </p:cNvCxnSpPr>
            <p:nvPr/>
          </p:nvCxnSpPr>
          <p:spPr>
            <a:xfrm flipH="1" flipV="1">
              <a:off x="1154737" y="4182670"/>
              <a:ext cx="1371216" cy="445539"/>
            </a:xfrm>
            <a:prstGeom prst="line">
              <a:avLst/>
            </a:prstGeom>
            <a:ln>
              <a:solidFill>
                <a:schemeClr val="accent1">
                  <a:alpha val="50000"/>
                </a:schemeClr>
              </a:solidFill>
              <a:prstDash val="sysDash"/>
            </a:ln>
          </p:spPr>
          <p:style>
            <a:lnRef idx="2">
              <a:schemeClr val="accent1"/>
            </a:lnRef>
            <a:fillRef idx="0">
              <a:schemeClr val="accent1"/>
            </a:fillRef>
            <a:effectRef idx="1">
              <a:schemeClr val="accent1"/>
            </a:effectRef>
            <a:fontRef idx="minor">
              <a:schemeClr val="tx1"/>
            </a:fontRef>
          </p:style>
        </p:cxnSp>
        <p:cxnSp>
          <p:nvCxnSpPr>
            <p:cNvPr id="71" name="直接连接符 70">
              <a:extLst>
                <a:ext uri="{FF2B5EF4-FFF2-40B4-BE49-F238E27FC236}">
                  <a16:creationId xmlns:a16="http://schemas.microsoft.com/office/drawing/2014/main" id="{F1D3C7B7-3A24-CE3F-5DD4-8B6C8DA182FA}"/>
                </a:ext>
              </a:extLst>
            </p:cNvPr>
            <p:cNvCxnSpPr>
              <a:stCxn id="57" idx="0"/>
              <a:endCxn id="60" idx="7"/>
            </p:cNvCxnSpPr>
            <p:nvPr/>
          </p:nvCxnSpPr>
          <p:spPr>
            <a:xfrm flipH="1" flipV="1">
              <a:off x="1154737" y="4182670"/>
              <a:ext cx="314036" cy="510577"/>
            </a:xfrm>
            <a:prstGeom prst="line">
              <a:avLst/>
            </a:prstGeom>
          </p:spPr>
          <p:style>
            <a:lnRef idx="2">
              <a:schemeClr val="accent1"/>
            </a:lnRef>
            <a:fillRef idx="0">
              <a:schemeClr val="accent1"/>
            </a:fillRef>
            <a:effectRef idx="1">
              <a:schemeClr val="accent1"/>
            </a:effectRef>
            <a:fontRef idx="minor">
              <a:schemeClr val="tx1"/>
            </a:fontRef>
          </p:style>
        </p:cxnSp>
      </p:grpSp>
      <p:graphicFrame>
        <p:nvGraphicFramePr>
          <p:cNvPr id="72" name="表格 71">
            <a:extLst>
              <a:ext uri="{FF2B5EF4-FFF2-40B4-BE49-F238E27FC236}">
                <a16:creationId xmlns:a16="http://schemas.microsoft.com/office/drawing/2014/main" id="{8AEA987D-D929-2BEF-5BEA-4383B8030E67}"/>
              </a:ext>
            </a:extLst>
          </p:cNvPr>
          <p:cNvGraphicFramePr>
            <a:graphicFrameLocks noGrp="1"/>
          </p:cNvGraphicFramePr>
          <p:nvPr/>
        </p:nvGraphicFramePr>
        <p:xfrm>
          <a:off x="8335556" y="2096349"/>
          <a:ext cx="2848254" cy="2335542"/>
        </p:xfrm>
        <a:graphic>
          <a:graphicData uri="http://schemas.openxmlformats.org/drawingml/2006/table">
            <a:tbl>
              <a:tblPr firstRow="1" bandRow="1">
                <a:tableStyleId>{5C22544A-7EE6-4342-B048-85BDC9FD1C3A}</a:tableStyleId>
              </a:tblPr>
              <a:tblGrid>
                <a:gridCol w="474709">
                  <a:extLst>
                    <a:ext uri="{9D8B030D-6E8A-4147-A177-3AD203B41FA5}">
                      <a16:colId xmlns:a16="http://schemas.microsoft.com/office/drawing/2014/main" val="4048087300"/>
                    </a:ext>
                  </a:extLst>
                </a:gridCol>
                <a:gridCol w="474709">
                  <a:extLst>
                    <a:ext uri="{9D8B030D-6E8A-4147-A177-3AD203B41FA5}">
                      <a16:colId xmlns:a16="http://schemas.microsoft.com/office/drawing/2014/main" val="829567495"/>
                    </a:ext>
                  </a:extLst>
                </a:gridCol>
                <a:gridCol w="474709">
                  <a:extLst>
                    <a:ext uri="{9D8B030D-6E8A-4147-A177-3AD203B41FA5}">
                      <a16:colId xmlns:a16="http://schemas.microsoft.com/office/drawing/2014/main" val="1869609705"/>
                    </a:ext>
                  </a:extLst>
                </a:gridCol>
                <a:gridCol w="474709">
                  <a:extLst>
                    <a:ext uri="{9D8B030D-6E8A-4147-A177-3AD203B41FA5}">
                      <a16:colId xmlns:a16="http://schemas.microsoft.com/office/drawing/2014/main" val="2610860937"/>
                    </a:ext>
                  </a:extLst>
                </a:gridCol>
                <a:gridCol w="474709">
                  <a:extLst>
                    <a:ext uri="{9D8B030D-6E8A-4147-A177-3AD203B41FA5}">
                      <a16:colId xmlns:a16="http://schemas.microsoft.com/office/drawing/2014/main" val="81708999"/>
                    </a:ext>
                  </a:extLst>
                </a:gridCol>
                <a:gridCol w="474709">
                  <a:extLst>
                    <a:ext uri="{9D8B030D-6E8A-4147-A177-3AD203B41FA5}">
                      <a16:colId xmlns:a16="http://schemas.microsoft.com/office/drawing/2014/main" val="2478854051"/>
                    </a:ext>
                  </a:extLst>
                </a:gridCol>
              </a:tblGrid>
              <a:tr h="505627">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lnBlToTr w="12700" cmpd="sng">
                      <a:noFill/>
                      <a:prstDash val="solid"/>
                    </a:lnBlToTr>
                    <a:solidFill>
                      <a:schemeClr val="bg1"/>
                    </a:solidFill>
                  </a:tcPr>
                </a:tc>
                <a:tc>
                  <a:txBody>
                    <a:bodyPr/>
                    <a:lstStyle/>
                    <a:p>
                      <a:pPr algn="ctr"/>
                      <a:r>
                        <a:rPr lang="ja-JP" altLang="en-US" sz="1400" dirty="0">
                          <a:solidFill>
                            <a:schemeClr val="tx1"/>
                          </a:solidFill>
                        </a:rPr>
                        <a:t>町</a:t>
                      </a:r>
                      <a:r>
                        <a:rPr lang="en-US" altLang="ja-JP" sz="1400" dirty="0">
                          <a:solidFill>
                            <a:schemeClr val="tx1"/>
                          </a:solidFill>
                        </a:rPr>
                        <a:t>1</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2</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3</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4</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dirty="0">
                          <a:solidFill>
                            <a:schemeClr val="tx1"/>
                          </a:solidFill>
                        </a:rPr>
                        <a:t>町</a:t>
                      </a:r>
                      <a:r>
                        <a:rPr lang="en-US" altLang="ja-JP" sz="1400" dirty="0">
                          <a:solidFill>
                            <a:schemeClr val="tx1"/>
                          </a:solidFill>
                        </a:rPr>
                        <a:t>5</a:t>
                      </a:r>
                      <a:endParaRPr lang="zh-CN" altLang="en-US" sz="1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14454159"/>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1</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-6</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-4</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-4</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-5</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00923915"/>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2</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-5</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-4</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solidFill>
                            <a:srgbClr val="FF0000"/>
                          </a:solidFill>
                        </a:rPr>
                        <a:t>0</a:t>
                      </a:r>
                      <a:endParaRPr lang="zh-CN" altLang="en-US" sz="1400" dirty="0">
                        <a:solidFill>
                          <a:srgbClr val="FF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074099100"/>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3</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-5</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solidFill>
                            <a:srgbClr val="FF0000"/>
                          </a:solidFill>
                        </a:rPr>
                        <a:t>0</a:t>
                      </a:r>
                      <a:endParaRPr lang="zh-CN" altLang="en-US" sz="1400" dirty="0">
                        <a:solidFill>
                          <a:srgbClr val="FF0000"/>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06912358"/>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400" b="1" dirty="0">
                          <a:solidFill>
                            <a:schemeClr val="tx1"/>
                          </a:solidFill>
                        </a:rPr>
                        <a:t>町</a:t>
                      </a:r>
                      <a:r>
                        <a:rPr lang="en-US" altLang="ja-JP" sz="1400" b="1" dirty="0">
                          <a:solidFill>
                            <a:schemeClr val="tx1"/>
                          </a:solidFill>
                        </a:rPr>
                        <a:t>4</a:t>
                      </a:r>
                      <a:endParaRPr lang="zh-CN" altLang="en-US" sz="14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sz="1400" dirty="0"/>
                        <a:t>-4</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52422760"/>
                  </a:ext>
                </a:extLst>
              </a:tr>
              <a:tr h="3659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400" b="1" kern="1200" dirty="0">
                          <a:solidFill>
                            <a:schemeClr val="tx1"/>
                          </a:solidFill>
                          <a:latin typeface="+mn-lt"/>
                          <a:ea typeface="+mn-ea"/>
                          <a:cs typeface="+mn-cs"/>
                        </a:rPr>
                        <a:t>町</a:t>
                      </a:r>
                      <a:r>
                        <a:rPr lang="en-US" altLang="zh-CN" sz="1400" b="1"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BFBFBF"/>
                    </a:solidFill>
                  </a:tcPr>
                </a:tc>
                <a:tc>
                  <a:txBody>
                    <a:bodyPr/>
                    <a:lstStyle/>
                    <a:p>
                      <a:pPr algn="ctr"/>
                      <a:r>
                        <a:rPr lang="en-US" altLang="zh-CN" sz="1400" dirty="0"/>
                        <a:t>0</a:t>
                      </a:r>
                      <a:endParaRPr lang="zh-CN" alt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55275537"/>
                  </a:ext>
                </a:extLst>
              </a:tr>
            </a:tbl>
          </a:graphicData>
        </a:graphic>
      </p:graphicFrame>
    </p:spTree>
    <p:extLst>
      <p:ext uri="{BB962C8B-B14F-4D97-AF65-F5344CB8AC3E}">
        <p14:creationId xmlns:p14="http://schemas.microsoft.com/office/powerpoint/2010/main" val="620949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a:extLst>
              <a:ext uri="{FF2B5EF4-FFF2-40B4-BE49-F238E27FC236}">
                <a16:creationId xmlns:a16="http://schemas.microsoft.com/office/drawing/2014/main" id="{B6E63BE0-41B0-D57E-83CC-FD72E86CDDD2}"/>
              </a:ext>
            </a:extLst>
          </p:cNvPr>
          <p:cNvSpPr/>
          <p:nvPr/>
        </p:nvSpPr>
        <p:spPr>
          <a:xfrm>
            <a:off x="451960" y="751546"/>
            <a:ext cx="10532994" cy="554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タイトル 1">
            <a:extLst>
              <a:ext uri="{FF2B5EF4-FFF2-40B4-BE49-F238E27FC236}">
                <a16:creationId xmlns:a16="http://schemas.microsoft.com/office/drawing/2014/main" id="{63F05CBC-F035-ABE3-FD33-789197C7B356}"/>
              </a:ext>
            </a:extLst>
          </p:cNvPr>
          <p:cNvSpPr>
            <a:spLocks noGrp="1"/>
          </p:cNvSpPr>
          <p:nvPr>
            <p:ph type="title"/>
          </p:nvPr>
        </p:nvSpPr>
        <p:spPr>
          <a:xfrm>
            <a:off x="377819" y="138033"/>
            <a:ext cx="10532995" cy="598978"/>
          </a:xfrm>
        </p:spPr>
        <p:txBody>
          <a:bodyPr>
            <a:noAutofit/>
          </a:bodyPr>
          <a:lstStyle/>
          <a:p>
            <a:r>
              <a:rPr kumimoji="1" lang="ja-JP" altLang="en-US" sz="3200" b="1" dirty="0"/>
              <a:t>二次項数の比較</a:t>
            </a:r>
          </a:p>
        </p:txBody>
      </p:sp>
      <mc:AlternateContent xmlns:mc="http://schemas.openxmlformats.org/markup-compatibility/2006">
        <mc:Choice xmlns:a14="http://schemas.microsoft.com/office/drawing/2010/main" Requires="a14">
          <p:sp>
            <p:nvSpPr>
              <p:cNvPr id="13" name="文本框 12">
                <a:extLst>
                  <a:ext uri="{FF2B5EF4-FFF2-40B4-BE49-F238E27FC236}">
                    <a16:creationId xmlns:a16="http://schemas.microsoft.com/office/drawing/2014/main" id="{3E901037-1E0E-3716-8C00-9AE7B624D9C0}"/>
                  </a:ext>
                </a:extLst>
              </p:cNvPr>
              <p:cNvSpPr txBox="1"/>
              <p:nvPr/>
            </p:nvSpPr>
            <p:spPr>
              <a:xfrm>
                <a:off x="8008820" y="2659326"/>
                <a:ext cx="3226332" cy="923330"/>
              </a:xfrm>
              <a:prstGeom prst="rect">
                <a:avLst/>
              </a:prstGeom>
              <a:noFill/>
              <a:ln>
                <a:solidFill>
                  <a:schemeClr val="tx1"/>
                </a:solidFill>
              </a:ln>
            </p:spPr>
            <p:txBody>
              <a:bodyPr wrap="none" rtlCol="0">
                <a:spAutoFit/>
              </a:bodyPr>
              <a:lstStyle/>
              <a:p>
                <a:r>
                  <a:rPr lang="ja-JP" altLang="en-US" dirty="0"/>
                  <a:t>サイズ</a:t>
                </a:r>
                <a:r>
                  <a:rPr lang="en-US" altLang="ja-JP" dirty="0"/>
                  <a:t>(</a:t>
                </a:r>
                <a:r>
                  <a:rPr lang="ja-JP" altLang="en-US" dirty="0"/>
                  <a:t>町の個数</a:t>
                </a:r>
                <a:r>
                  <a:rPr lang="en-US" altLang="ja-JP" dirty="0"/>
                  <a:t>)</a:t>
                </a:r>
                <a:r>
                  <a:rPr lang="ja-JP" altLang="en-US" dirty="0"/>
                  <a:t>が</a:t>
                </a:r>
                <a14:m>
                  <m:oMath xmlns:m="http://schemas.openxmlformats.org/officeDocument/2006/math">
                    <m:r>
                      <a:rPr lang="en-US" altLang="ja-JP" b="0" i="1" smtClean="0">
                        <a:latin typeface="Cambria Math" panose="02040503050406030204" pitchFamily="18" charset="0"/>
                      </a:rPr>
                      <m:t>𝑛</m:t>
                    </m:r>
                  </m:oMath>
                </a14:m>
                <a:r>
                  <a:rPr lang="ja-JP" altLang="en-US" dirty="0"/>
                  <a:t>のとき：</a:t>
                </a:r>
                <a:endParaRPr lang="en-US" altLang="ja-JP" dirty="0"/>
              </a:p>
              <a:p>
                <a:r>
                  <a:rPr lang="ja-JP" altLang="en-US" dirty="0"/>
                  <a:t>バイナリ変数の個数：</a:t>
                </a:r>
                <a14:m>
                  <m:oMath xmlns:m="http://schemas.openxmlformats.org/officeDocument/2006/math">
                    <m:sSup>
                      <m:sSupPr>
                        <m:ctrlPr>
                          <a:rPr lang="en-US" altLang="ja-JP" i="1" smtClean="0">
                            <a:latin typeface="Cambria Math" panose="02040503050406030204" pitchFamily="18" charset="0"/>
                          </a:rPr>
                        </m:ctrlPr>
                      </m:sSupPr>
                      <m:e>
                        <m:r>
                          <a:rPr lang="en-US" altLang="ja-JP" b="0" i="1" smtClean="0">
                            <a:latin typeface="Cambria Math" panose="02040503050406030204" pitchFamily="18" charset="0"/>
                          </a:rPr>
                          <m:t>𝑛</m:t>
                        </m:r>
                      </m:e>
                      <m:sup>
                        <m:r>
                          <a:rPr lang="en-US" altLang="ja-JP" b="0" i="1" smtClean="0">
                            <a:latin typeface="Cambria Math" panose="02040503050406030204" pitchFamily="18" charset="0"/>
                          </a:rPr>
                          <m:t>2</m:t>
                        </m:r>
                      </m:sup>
                    </m:sSup>
                  </m:oMath>
                </a14:m>
                <a:endParaRPr lang="en-US" altLang="ja-JP" dirty="0"/>
              </a:p>
              <a:p>
                <a:r>
                  <a:rPr lang="ja-JP" altLang="en-US" dirty="0">
                    <a:solidFill>
                      <a:srgbClr val="FF0000"/>
                    </a:solidFill>
                  </a:rPr>
                  <a:t>二次項の個数</a:t>
                </a:r>
                <a:r>
                  <a:rPr lang="ja-JP" altLang="en-US" dirty="0"/>
                  <a:t>：</a:t>
                </a:r>
                <a14:m>
                  <m:oMath xmlns:m="http://schemas.openxmlformats.org/officeDocument/2006/math">
                    <m:r>
                      <a:rPr lang="en-US" altLang="ja-JP" b="0" i="1" smtClean="0">
                        <a:latin typeface="Cambria Math" panose="02040503050406030204" pitchFamily="18" charset="0"/>
                      </a:rPr>
                      <m:t>2</m:t>
                    </m:r>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𝑛</m:t>
                        </m:r>
                      </m:e>
                      <m:sup>
                        <m:r>
                          <a:rPr lang="en-US" altLang="ja-JP" b="0" i="1" smtClean="0">
                            <a:latin typeface="Cambria Math" panose="02040503050406030204" pitchFamily="18" charset="0"/>
                          </a:rPr>
                          <m:t>2</m:t>
                        </m:r>
                      </m:sup>
                    </m:sSup>
                    <m:r>
                      <a:rPr lang="en-US" altLang="ja-JP" b="0" i="1" smtClean="0">
                        <a:latin typeface="Cambria Math" panose="02040503050406030204" pitchFamily="18" charset="0"/>
                      </a:rPr>
                      <m:t>(</m:t>
                    </m:r>
                    <m:r>
                      <a:rPr lang="en-US" altLang="ja-JP" b="0" i="1" smtClean="0">
                        <a:latin typeface="Cambria Math" panose="02040503050406030204" pitchFamily="18" charset="0"/>
                      </a:rPr>
                      <m:t>𝑛</m:t>
                    </m:r>
                    <m:r>
                      <a:rPr lang="en-US" altLang="ja-JP" b="0" i="1" smtClean="0">
                        <a:latin typeface="Cambria Math" panose="02040503050406030204" pitchFamily="18" charset="0"/>
                      </a:rPr>
                      <m:t>−1)</m:t>
                    </m:r>
                  </m:oMath>
                </a14:m>
                <a:endParaRPr lang="en-US" altLang="ja-JP" dirty="0"/>
              </a:p>
            </p:txBody>
          </p:sp>
        </mc:Choice>
        <mc:Fallback>
          <p:sp>
            <p:nvSpPr>
              <p:cNvPr id="13" name="文本框 12">
                <a:extLst>
                  <a:ext uri="{FF2B5EF4-FFF2-40B4-BE49-F238E27FC236}">
                    <a16:creationId xmlns:a16="http://schemas.microsoft.com/office/drawing/2014/main" id="{3E901037-1E0E-3716-8C00-9AE7B624D9C0}"/>
                  </a:ext>
                </a:extLst>
              </p:cNvPr>
              <p:cNvSpPr txBox="1">
                <a:spLocks noRot="1" noChangeAspect="1" noMove="1" noResize="1" noEditPoints="1" noAdjustHandles="1" noChangeArrowheads="1" noChangeShapeType="1" noTextEdit="1"/>
              </p:cNvSpPr>
              <p:nvPr/>
            </p:nvSpPr>
            <p:spPr>
              <a:xfrm>
                <a:off x="8008820" y="2659326"/>
                <a:ext cx="3226332" cy="923330"/>
              </a:xfrm>
              <a:prstGeom prst="rect">
                <a:avLst/>
              </a:prstGeom>
              <a:blipFill>
                <a:blip r:embed="rId2"/>
                <a:stretch>
                  <a:fillRect l="-1507" t="-2597" r="-942" b="-9091"/>
                </a:stretch>
              </a:blipFill>
              <a:ln>
                <a:solidFill>
                  <a:schemeClr val="tx1"/>
                </a:solidFill>
              </a:ln>
            </p:spPr>
            <p:txBody>
              <a:bodyPr/>
              <a:lstStyle/>
              <a:p>
                <a:r>
                  <a:rPr lang="zh-CN" altLang="en-US">
                    <a:noFill/>
                  </a:rPr>
                  <a:t> </a:t>
                </a:r>
              </a:p>
            </p:txBody>
          </p:sp>
        </mc:Fallback>
      </mc:AlternateContent>
      <p:graphicFrame>
        <p:nvGraphicFramePr>
          <p:cNvPr id="3" name="图表 2">
            <a:extLst>
              <a:ext uri="{FF2B5EF4-FFF2-40B4-BE49-F238E27FC236}">
                <a16:creationId xmlns:a16="http://schemas.microsoft.com/office/drawing/2014/main" id="{7F40E595-A65B-89CA-0DF3-FCB90A6F4BFC}"/>
              </a:ext>
            </a:extLst>
          </p:cNvPr>
          <p:cNvGraphicFramePr>
            <a:graphicFrameLocks/>
          </p:cNvGraphicFramePr>
          <p:nvPr>
            <p:extLst>
              <p:ext uri="{D42A27DB-BD31-4B8C-83A1-F6EECF244321}">
                <p14:modId xmlns:p14="http://schemas.microsoft.com/office/powerpoint/2010/main" val="4160582471"/>
              </p:ext>
            </p:extLst>
          </p:nvPr>
        </p:nvGraphicFramePr>
        <p:xfrm>
          <a:off x="-1" y="779254"/>
          <a:ext cx="7660433" cy="539761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57009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a:extLst>
              <a:ext uri="{FF2B5EF4-FFF2-40B4-BE49-F238E27FC236}">
                <a16:creationId xmlns:a16="http://schemas.microsoft.com/office/drawing/2014/main" id="{B6E63BE0-41B0-D57E-83CC-FD72E86CDDD2}"/>
              </a:ext>
            </a:extLst>
          </p:cNvPr>
          <p:cNvSpPr/>
          <p:nvPr/>
        </p:nvSpPr>
        <p:spPr>
          <a:xfrm>
            <a:off x="458266" y="963363"/>
            <a:ext cx="10532994" cy="554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タイトル 1">
            <a:extLst>
              <a:ext uri="{FF2B5EF4-FFF2-40B4-BE49-F238E27FC236}">
                <a16:creationId xmlns:a16="http://schemas.microsoft.com/office/drawing/2014/main" id="{63F05CBC-F035-ABE3-FD33-789197C7B356}"/>
              </a:ext>
            </a:extLst>
          </p:cNvPr>
          <p:cNvSpPr>
            <a:spLocks noGrp="1"/>
          </p:cNvSpPr>
          <p:nvPr>
            <p:ph type="title"/>
          </p:nvPr>
        </p:nvSpPr>
        <p:spPr>
          <a:xfrm>
            <a:off x="384125" y="349850"/>
            <a:ext cx="10532995" cy="598978"/>
          </a:xfrm>
        </p:spPr>
        <p:txBody>
          <a:bodyPr>
            <a:noAutofit/>
          </a:bodyPr>
          <a:lstStyle/>
          <a:p>
            <a:r>
              <a:rPr kumimoji="1" lang="ja-JP" altLang="en-US" sz="3200" b="1" dirty="0"/>
              <a:t>量子アニーラのトポロジー</a:t>
            </a:r>
          </a:p>
        </p:txBody>
      </p:sp>
      <p:sp>
        <p:nvSpPr>
          <p:cNvPr id="2" name="文本框 1">
            <a:extLst>
              <a:ext uri="{FF2B5EF4-FFF2-40B4-BE49-F238E27FC236}">
                <a16:creationId xmlns:a16="http://schemas.microsoft.com/office/drawing/2014/main" id="{6B53D709-1FD0-FA1F-4F2E-99AD3656E862}"/>
              </a:ext>
            </a:extLst>
          </p:cNvPr>
          <p:cNvSpPr txBox="1"/>
          <p:nvPr/>
        </p:nvSpPr>
        <p:spPr>
          <a:xfrm>
            <a:off x="454011" y="1072229"/>
            <a:ext cx="6793848" cy="1754326"/>
          </a:xfrm>
          <a:prstGeom prst="rect">
            <a:avLst/>
          </a:prstGeom>
          <a:noFill/>
        </p:spPr>
        <p:txBody>
          <a:bodyPr wrap="none" rtlCol="0">
            <a:spAutoFit/>
          </a:bodyPr>
          <a:lstStyle/>
          <a:p>
            <a:r>
              <a:rPr lang="ja-JP" altLang="en-US" dirty="0"/>
              <a:t>現在の</a:t>
            </a:r>
            <a:r>
              <a:rPr lang="en-US" altLang="ja-JP" dirty="0" err="1"/>
              <a:t>D</a:t>
            </a:r>
            <a:r>
              <a:rPr lang="en-US" altLang="zh-CN" dirty="0" err="1"/>
              <a:t>wave</a:t>
            </a:r>
            <a:r>
              <a:rPr lang="ja-JP" altLang="en-US" dirty="0"/>
              <a:t>社の量子アニーラには</a:t>
            </a:r>
            <a:r>
              <a:rPr lang="ja-JP" altLang="en-US" b="1" dirty="0"/>
              <a:t>三つ</a:t>
            </a:r>
            <a:r>
              <a:rPr lang="ja-JP" altLang="en-US" dirty="0"/>
              <a:t>のトポロジーがある</a:t>
            </a:r>
            <a:endParaRPr lang="en-US" altLang="ja-JP" dirty="0"/>
          </a:p>
          <a:p>
            <a:pPr marL="285750" indent="-285750">
              <a:buFont typeface="Arial" panose="020B0604020202020204" pitchFamily="34" charset="0"/>
              <a:buChar char="•"/>
            </a:pPr>
            <a:r>
              <a:rPr lang="en-US" altLang="zh-CN" dirty="0"/>
              <a:t>D-Wave 2000Q  </a:t>
            </a:r>
            <a:r>
              <a:rPr lang="ja-JP" altLang="en-US" dirty="0"/>
              <a:t>のトポロジー  ：</a:t>
            </a:r>
            <a:r>
              <a:rPr lang="en-US" altLang="zh-CN" dirty="0"/>
              <a:t>Chimera     </a:t>
            </a:r>
            <a:r>
              <a:rPr lang="zh-CN" altLang="en-US" dirty="0"/>
              <a:t>（</a:t>
            </a:r>
            <a:r>
              <a:rPr lang="ja-JP" altLang="en-US" dirty="0"/>
              <a:t>総</a:t>
            </a:r>
            <a:r>
              <a:rPr lang="en-US" altLang="ja-JP" b="1" dirty="0"/>
              <a:t>2048</a:t>
            </a:r>
            <a:r>
              <a:rPr lang="en-US" altLang="ja-JP" dirty="0"/>
              <a:t>qbit</a:t>
            </a:r>
            <a:r>
              <a:rPr lang="zh-CN" altLang="en-US" dirty="0"/>
              <a:t>）</a:t>
            </a:r>
            <a:endParaRPr lang="en-US" altLang="zh-CN" dirty="0"/>
          </a:p>
          <a:p>
            <a:pPr marL="285750" indent="-285750">
              <a:buFont typeface="Arial" panose="020B0604020202020204" pitchFamily="34" charset="0"/>
              <a:buChar char="•"/>
            </a:pPr>
            <a:r>
              <a:rPr lang="en-US" altLang="zh-CN" dirty="0"/>
              <a:t>Advantage          </a:t>
            </a:r>
            <a:r>
              <a:rPr lang="ja-JP" altLang="en-US" dirty="0"/>
              <a:t>のトポロジー  ：</a:t>
            </a:r>
            <a:r>
              <a:rPr lang="en-US" altLang="zh-CN" dirty="0"/>
              <a:t>Pegasus     </a:t>
            </a:r>
            <a:r>
              <a:rPr lang="zh-CN" altLang="en-US" dirty="0"/>
              <a:t>（</a:t>
            </a:r>
            <a:r>
              <a:rPr lang="ja-JP" altLang="en-US" dirty="0"/>
              <a:t>総</a:t>
            </a:r>
            <a:r>
              <a:rPr lang="en-US" altLang="ja-JP" b="1" dirty="0"/>
              <a:t>5640</a:t>
            </a:r>
            <a:r>
              <a:rPr lang="en-US" altLang="zh-CN" dirty="0"/>
              <a:t>qbit</a:t>
            </a:r>
            <a:r>
              <a:rPr lang="zh-CN" altLang="en-US" dirty="0"/>
              <a:t>）</a:t>
            </a:r>
            <a:endParaRPr lang="en-US" altLang="zh-CN" dirty="0"/>
          </a:p>
          <a:p>
            <a:pPr marL="285750" indent="-285750">
              <a:buFont typeface="Arial" panose="020B0604020202020204" pitchFamily="34" charset="0"/>
              <a:buChar char="•"/>
            </a:pPr>
            <a:r>
              <a:rPr lang="en-US" altLang="zh-CN" dirty="0"/>
              <a:t>Next generation  </a:t>
            </a:r>
            <a:r>
              <a:rPr lang="ja-JP" altLang="en-US" dirty="0"/>
              <a:t>のトポロジー  ：</a:t>
            </a:r>
            <a:r>
              <a:rPr lang="en-US" altLang="ja-JP" dirty="0"/>
              <a:t>Zephyr       </a:t>
            </a:r>
            <a:r>
              <a:rPr lang="zh-CN" altLang="en-US" dirty="0"/>
              <a:t>（</a:t>
            </a:r>
            <a:r>
              <a:rPr lang="ja-JP" altLang="en-US" dirty="0"/>
              <a:t>総</a:t>
            </a:r>
            <a:r>
              <a:rPr lang="en-US" altLang="ja-JP" b="1" dirty="0"/>
              <a:t>7440</a:t>
            </a:r>
            <a:r>
              <a:rPr lang="en-US" altLang="zh-CN" dirty="0"/>
              <a:t>qbit</a:t>
            </a:r>
            <a:r>
              <a:rPr lang="zh-CN" altLang="en-US" dirty="0"/>
              <a:t>）</a:t>
            </a:r>
            <a:endParaRPr lang="en-US" altLang="zh-CN" dirty="0"/>
          </a:p>
          <a:p>
            <a:pPr marL="285750" indent="-285750">
              <a:buFont typeface="Arial" panose="020B0604020202020204" pitchFamily="34" charset="0"/>
              <a:buChar char="•"/>
            </a:pPr>
            <a:endParaRPr lang="en-US" altLang="zh-CN" dirty="0"/>
          </a:p>
          <a:p>
            <a:r>
              <a:rPr lang="en-US" altLang="zh-CN" dirty="0"/>
              <a:t>	</a:t>
            </a:r>
            <a:endParaRPr lang="zh-CN" altLang="en-US" dirty="0"/>
          </a:p>
        </p:txBody>
      </p:sp>
      <p:pic>
        <p:nvPicPr>
          <p:cNvPr id="7" name="图片 6">
            <a:extLst>
              <a:ext uri="{FF2B5EF4-FFF2-40B4-BE49-F238E27FC236}">
                <a16:creationId xmlns:a16="http://schemas.microsoft.com/office/drawing/2014/main" id="{837ABA0A-EE86-4B8C-C69D-8BB6D1422E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800" y="2338275"/>
            <a:ext cx="3508549" cy="2947180"/>
          </a:xfrm>
          <a:prstGeom prst="rect">
            <a:avLst/>
          </a:prstGeom>
          <a:ln>
            <a:solidFill>
              <a:schemeClr val="tx1"/>
            </a:solidFill>
          </a:ln>
        </p:spPr>
      </p:pic>
      <p:sp>
        <p:nvSpPr>
          <p:cNvPr id="9" name="文本框 8">
            <a:extLst>
              <a:ext uri="{FF2B5EF4-FFF2-40B4-BE49-F238E27FC236}">
                <a16:creationId xmlns:a16="http://schemas.microsoft.com/office/drawing/2014/main" id="{F907145B-AA9E-65D3-4993-85DF6CFB350A}"/>
              </a:ext>
            </a:extLst>
          </p:cNvPr>
          <p:cNvSpPr txBox="1"/>
          <p:nvPr/>
        </p:nvSpPr>
        <p:spPr>
          <a:xfrm>
            <a:off x="1428746" y="2316737"/>
            <a:ext cx="986655" cy="307777"/>
          </a:xfrm>
          <a:prstGeom prst="rect">
            <a:avLst/>
          </a:prstGeom>
          <a:noFill/>
        </p:spPr>
        <p:txBody>
          <a:bodyPr wrap="square">
            <a:spAutoFit/>
          </a:bodyPr>
          <a:lstStyle/>
          <a:p>
            <a:r>
              <a:rPr lang="en-US" altLang="zh-CN" sz="1400" dirty="0"/>
              <a:t>Chimera</a:t>
            </a:r>
            <a:endParaRPr lang="zh-CN" altLang="en-US" sz="1400" dirty="0"/>
          </a:p>
        </p:txBody>
      </p:sp>
      <p:pic>
        <p:nvPicPr>
          <p:cNvPr id="11" name="图片 10">
            <a:extLst>
              <a:ext uri="{FF2B5EF4-FFF2-40B4-BE49-F238E27FC236}">
                <a16:creationId xmlns:a16="http://schemas.microsoft.com/office/drawing/2014/main" id="{754593C9-0D5F-FFD4-893B-EF262C7267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65212" y="2310152"/>
            <a:ext cx="3508550" cy="2985400"/>
          </a:xfrm>
          <a:prstGeom prst="rect">
            <a:avLst/>
          </a:prstGeom>
          <a:ln>
            <a:solidFill>
              <a:schemeClr val="tx1"/>
            </a:solidFill>
          </a:ln>
        </p:spPr>
      </p:pic>
      <p:sp>
        <p:nvSpPr>
          <p:cNvPr id="13" name="文本框 12">
            <a:extLst>
              <a:ext uri="{FF2B5EF4-FFF2-40B4-BE49-F238E27FC236}">
                <a16:creationId xmlns:a16="http://schemas.microsoft.com/office/drawing/2014/main" id="{F4422847-2EBF-0520-0986-E73BC33405C9}"/>
              </a:ext>
            </a:extLst>
          </p:cNvPr>
          <p:cNvSpPr txBox="1"/>
          <p:nvPr/>
        </p:nvSpPr>
        <p:spPr>
          <a:xfrm>
            <a:off x="5426159" y="2287782"/>
            <a:ext cx="986655" cy="307777"/>
          </a:xfrm>
          <a:prstGeom prst="rect">
            <a:avLst/>
          </a:prstGeom>
          <a:noFill/>
        </p:spPr>
        <p:txBody>
          <a:bodyPr wrap="square">
            <a:spAutoFit/>
          </a:bodyPr>
          <a:lstStyle/>
          <a:p>
            <a:r>
              <a:rPr lang="en-US" altLang="zh-CN" sz="1400" dirty="0"/>
              <a:t>Pegasus</a:t>
            </a:r>
            <a:endParaRPr lang="zh-CN" altLang="en-US" sz="1400" dirty="0"/>
          </a:p>
        </p:txBody>
      </p:sp>
      <p:pic>
        <p:nvPicPr>
          <p:cNvPr id="15" name="图片 14">
            <a:extLst>
              <a:ext uri="{FF2B5EF4-FFF2-40B4-BE49-F238E27FC236}">
                <a16:creationId xmlns:a16="http://schemas.microsoft.com/office/drawing/2014/main" id="{2F9A7206-4252-3556-6611-B626E1E724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2625" y="2338275"/>
            <a:ext cx="3314118" cy="3005094"/>
          </a:xfrm>
          <a:prstGeom prst="rect">
            <a:avLst/>
          </a:prstGeom>
          <a:ln>
            <a:solidFill>
              <a:schemeClr val="tx1"/>
            </a:solidFill>
          </a:ln>
        </p:spPr>
      </p:pic>
      <p:sp>
        <p:nvSpPr>
          <p:cNvPr id="17" name="文本框 16">
            <a:extLst>
              <a:ext uri="{FF2B5EF4-FFF2-40B4-BE49-F238E27FC236}">
                <a16:creationId xmlns:a16="http://schemas.microsoft.com/office/drawing/2014/main" id="{6C9215F0-C881-5C99-DDE8-902125E73463}"/>
              </a:ext>
            </a:extLst>
          </p:cNvPr>
          <p:cNvSpPr txBox="1"/>
          <p:nvPr/>
        </p:nvSpPr>
        <p:spPr>
          <a:xfrm>
            <a:off x="9439985" y="2342910"/>
            <a:ext cx="986655" cy="307777"/>
          </a:xfrm>
          <a:prstGeom prst="rect">
            <a:avLst/>
          </a:prstGeom>
          <a:noFill/>
        </p:spPr>
        <p:txBody>
          <a:bodyPr wrap="square">
            <a:spAutoFit/>
          </a:bodyPr>
          <a:lstStyle/>
          <a:p>
            <a:r>
              <a:rPr lang="en-US" altLang="ja-JP" sz="1400" dirty="0"/>
              <a:t>Zephyr</a:t>
            </a:r>
            <a:endParaRPr lang="zh-CN" altLang="en-US" sz="1400" dirty="0"/>
          </a:p>
        </p:txBody>
      </p:sp>
      <p:graphicFrame>
        <p:nvGraphicFramePr>
          <p:cNvPr id="5" name="表格 4">
            <a:extLst>
              <a:ext uri="{FF2B5EF4-FFF2-40B4-BE49-F238E27FC236}">
                <a16:creationId xmlns:a16="http://schemas.microsoft.com/office/drawing/2014/main" id="{C9483F29-7B48-20F6-A1AF-D995EB488A4A}"/>
              </a:ext>
            </a:extLst>
          </p:cNvPr>
          <p:cNvGraphicFramePr>
            <a:graphicFrameLocks noGrp="1"/>
          </p:cNvGraphicFramePr>
          <p:nvPr>
            <p:extLst>
              <p:ext uri="{D42A27DB-BD31-4B8C-83A1-F6EECF244321}">
                <p14:modId xmlns:p14="http://schemas.microsoft.com/office/powerpoint/2010/main" val="1103797131"/>
              </p:ext>
            </p:extLst>
          </p:nvPr>
        </p:nvGraphicFramePr>
        <p:xfrm>
          <a:off x="197097" y="5329934"/>
          <a:ext cx="7447368" cy="1464147"/>
        </p:xfrm>
        <a:graphic>
          <a:graphicData uri="http://schemas.openxmlformats.org/drawingml/2006/table">
            <a:tbl>
              <a:tblPr firstRow="1" bandRow="1">
                <a:tableStyleId>{5C22544A-7EE6-4342-B048-85BDC9FD1C3A}</a:tableStyleId>
              </a:tblPr>
              <a:tblGrid>
                <a:gridCol w="2702203">
                  <a:extLst>
                    <a:ext uri="{9D8B030D-6E8A-4147-A177-3AD203B41FA5}">
                      <a16:colId xmlns:a16="http://schemas.microsoft.com/office/drawing/2014/main" val="965942396"/>
                    </a:ext>
                  </a:extLst>
                </a:gridCol>
                <a:gridCol w="1021481">
                  <a:extLst>
                    <a:ext uri="{9D8B030D-6E8A-4147-A177-3AD203B41FA5}">
                      <a16:colId xmlns:a16="http://schemas.microsoft.com/office/drawing/2014/main" val="695351297"/>
                    </a:ext>
                  </a:extLst>
                </a:gridCol>
                <a:gridCol w="1861842">
                  <a:extLst>
                    <a:ext uri="{9D8B030D-6E8A-4147-A177-3AD203B41FA5}">
                      <a16:colId xmlns:a16="http://schemas.microsoft.com/office/drawing/2014/main" val="2060023387"/>
                    </a:ext>
                  </a:extLst>
                </a:gridCol>
                <a:gridCol w="1861842">
                  <a:extLst>
                    <a:ext uri="{9D8B030D-6E8A-4147-A177-3AD203B41FA5}">
                      <a16:colId xmlns:a16="http://schemas.microsoft.com/office/drawing/2014/main" val="2101679912"/>
                    </a:ext>
                  </a:extLst>
                </a:gridCol>
              </a:tblGrid>
              <a:tr h="257427">
                <a:tc>
                  <a:txBody>
                    <a:bodyPr/>
                    <a:lstStyle/>
                    <a:p>
                      <a:pPr algn="ctr"/>
                      <a:endParaRPr lang="zh-CN" altLang="en-US" sz="1000" dirty="0"/>
                    </a:p>
                  </a:txBody>
                  <a:tcPr anchor="ctr"/>
                </a:tc>
                <a:tc>
                  <a:txBody>
                    <a:bodyPr/>
                    <a:lstStyle/>
                    <a:p>
                      <a:pPr algn="ctr"/>
                      <a:r>
                        <a:rPr lang="en-US" altLang="zh-CN" sz="1100" dirty="0"/>
                        <a:t>Chimera</a:t>
                      </a:r>
                      <a:endParaRPr lang="zh-CN" altLang="en-US" sz="1100" dirty="0"/>
                    </a:p>
                  </a:txBody>
                  <a:tcPr anchor="ctr"/>
                </a:tc>
                <a:tc>
                  <a:txBody>
                    <a:bodyPr/>
                    <a:lstStyle/>
                    <a:p>
                      <a:pPr algn="ctr"/>
                      <a:r>
                        <a:rPr lang="en-US" altLang="zh-CN" sz="1100" dirty="0"/>
                        <a:t>Pegasus</a:t>
                      </a:r>
                      <a:endParaRPr lang="zh-CN" altLang="en-US" sz="1100" dirty="0"/>
                    </a:p>
                  </a:txBody>
                  <a:tcPr anchor="ctr"/>
                </a:tc>
                <a:tc>
                  <a:txBody>
                    <a:bodyPr/>
                    <a:lstStyle/>
                    <a:p>
                      <a:pPr algn="ctr"/>
                      <a:r>
                        <a:rPr lang="en-US" altLang="zh-CN" sz="1100" dirty="0"/>
                        <a:t>Zephyr</a:t>
                      </a:r>
                      <a:endParaRPr lang="zh-CN" altLang="en-US" sz="1100" dirty="0"/>
                    </a:p>
                  </a:txBody>
                  <a:tcPr anchor="ctr"/>
                </a:tc>
                <a:extLst>
                  <a:ext uri="{0D108BD9-81ED-4DB2-BD59-A6C34878D82A}">
                    <a16:rowId xmlns:a16="http://schemas.microsoft.com/office/drawing/2014/main" val="359755955"/>
                  </a:ext>
                </a:extLst>
              </a:tr>
              <a:tr h="41258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000" b="1" dirty="0"/>
                        <a:t>埋め込みできる</a:t>
                      </a:r>
                      <a:endParaRPr lang="en-US" altLang="ja-JP" sz="10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000" b="1" dirty="0"/>
                        <a:t>完全グラフに基づく</a:t>
                      </a:r>
                      <a:r>
                        <a:rPr lang="en-US" altLang="ja-JP" sz="1000" b="1" dirty="0"/>
                        <a:t>TSP</a:t>
                      </a:r>
                      <a:r>
                        <a:rPr lang="ja-JP" altLang="en-US" sz="1000" b="1" dirty="0"/>
                        <a:t>問題の最大サイズ</a:t>
                      </a:r>
                      <a:endParaRPr lang="zh-CN" altLang="en-US" sz="1000" b="1" dirty="0"/>
                    </a:p>
                  </a:txBody>
                  <a:tcPr anchor="ctr"/>
                </a:tc>
                <a:tc>
                  <a:txBody>
                    <a:bodyPr/>
                    <a:lstStyle/>
                    <a:p>
                      <a:pPr algn="ctr"/>
                      <a:r>
                        <a:rPr lang="en-US" altLang="ja-JP" sz="1600" dirty="0"/>
                        <a:t>8</a:t>
                      </a:r>
                      <a:endParaRPr lang="zh-CN" altLang="en-US" sz="1600" dirty="0"/>
                    </a:p>
                  </a:txBody>
                  <a:tcPr anchor="ctr"/>
                </a:tc>
                <a:tc>
                  <a:txBody>
                    <a:bodyPr/>
                    <a:lstStyle/>
                    <a:p>
                      <a:pPr algn="ctr"/>
                      <a:r>
                        <a:rPr lang="en-US" altLang="ja-JP" sz="1600" dirty="0"/>
                        <a:t>14</a:t>
                      </a:r>
                      <a:endParaRPr lang="zh-CN" altLang="en-US" sz="1600" dirty="0"/>
                    </a:p>
                  </a:txBody>
                  <a:tcPr anchor="ctr"/>
                </a:tc>
                <a:tc>
                  <a:txBody>
                    <a:bodyPr/>
                    <a:lstStyle/>
                    <a:p>
                      <a:pPr algn="ctr"/>
                      <a:r>
                        <a:rPr lang="en-US" altLang="zh-CN" sz="1600" dirty="0"/>
                        <a:t>16</a:t>
                      </a:r>
                      <a:endParaRPr lang="zh-CN" altLang="en-US" sz="1600" dirty="0"/>
                    </a:p>
                  </a:txBody>
                  <a:tcPr anchor="ctr"/>
                </a:tc>
                <a:extLst>
                  <a:ext uri="{0D108BD9-81ED-4DB2-BD59-A6C34878D82A}">
                    <a16:rowId xmlns:a16="http://schemas.microsoft.com/office/drawing/2014/main" val="2772859486"/>
                  </a:ext>
                </a:extLst>
              </a:tr>
              <a:tr h="36725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000" b="1" dirty="0"/>
                        <a:t>埋め込みできる</a:t>
                      </a:r>
                      <a:endParaRPr lang="en-US" altLang="ja-JP" sz="1000"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000" b="1" dirty="0" err="1"/>
                        <a:t>nei</a:t>
                      </a:r>
                      <a:r>
                        <a:rPr lang="ja-JP" altLang="en-US" sz="1000" b="1" dirty="0"/>
                        <a:t>グラフに基づく</a:t>
                      </a:r>
                      <a:r>
                        <a:rPr lang="en-US" altLang="ja-JP" sz="1000" b="1" dirty="0"/>
                        <a:t>TSP</a:t>
                      </a:r>
                      <a:r>
                        <a:rPr lang="ja-JP" altLang="en-US" sz="1000" b="1" dirty="0"/>
                        <a:t>問題の最大サイズ</a:t>
                      </a:r>
                      <a:endParaRPr lang="zh-CN" altLang="en-US" sz="1000" b="1" dirty="0"/>
                    </a:p>
                  </a:txBody>
                  <a:tcPr anchor="ctr"/>
                </a:tc>
                <a:tc>
                  <a:txBody>
                    <a:bodyPr/>
                    <a:lstStyle/>
                    <a:p>
                      <a:pPr algn="ctr"/>
                      <a:r>
                        <a:rPr lang="en-US" altLang="zh-CN" sz="1600" dirty="0"/>
                        <a:t>9</a:t>
                      </a:r>
                      <a:endParaRPr lang="zh-CN" altLang="en-US" sz="1600" dirty="0"/>
                    </a:p>
                  </a:txBody>
                  <a:tcPr anchor="ctr"/>
                </a:tc>
                <a:tc>
                  <a:txBody>
                    <a:bodyPr/>
                    <a:lstStyle/>
                    <a:p>
                      <a:pPr algn="ctr"/>
                      <a:r>
                        <a:rPr lang="en-US" altLang="zh-CN" sz="1600" dirty="0"/>
                        <a:t>14</a:t>
                      </a:r>
                      <a:endParaRPr lang="zh-CN" altLang="en-US" sz="1600" dirty="0"/>
                    </a:p>
                  </a:txBody>
                  <a:tcPr anchor="ctr"/>
                </a:tc>
                <a:tc>
                  <a:txBody>
                    <a:bodyPr/>
                    <a:lstStyle/>
                    <a:p>
                      <a:pPr algn="ctr"/>
                      <a:r>
                        <a:rPr lang="en-US" altLang="zh-CN" sz="1600" dirty="0"/>
                        <a:t>16</a:t>
                      </a:r>
                      <a:endParaRPr lang="zh-CN" altLang="en-US" sz="1600" dirty="0"/>
                    </a:p>
                  </a:txBody>
                  <a:tcPr anchor="ctr"/>
                </a:tc>
                <a:extLst>
                  <a:ext uri="{0D108BD9-81ED-4DB2-BD59-A6C34878D82A}">
                    <a16:rowId xmlns:a16="http://schemas.microsoft.com/office/drawing/2014/main" val="2996576923"/>
                  </a:ext>
                </a:extLst>
              </a:tr>
              <a:tr h="367258">
                <a:tc>
                  <a:txBody>
                    <a:bodyPr/>
                    <a:lstStyle/>
                    <a:p>
                      <a:pPr algn="ctr"/>
                      <a:r>
                        <a:rPr lang="ja-JP" altLang="en-US" sz="1000" b="1" dirty="0"/>
                        <a:t>埋め込みできる</a:t>
                      </a:r>
                      <a:endParaRPr lang="en-US" altLang="ja-JP" sz="1000" b="1" dirty="0"/>
                    </a:p>
                    <a:p>
                      <a:pPr algn="ctr"/>
                      <a:r>
                        <a:rPr lang="en-US" altLang="ja-JP" sz="1000" b="1" dirty="0"/>
                        <a:t>seg</a:t>
                      </a:r>
                      <a:r>
                        <a:rPr lang="ja-JP" altLang="en-US" sz="1000" b="1" dirty="0"/>
                        <a:t>グラフに基づく</a:t>
                      </a:r>
                      <a:r>
                        <a:rPr lang="en-US" altLang="ja-JP" sz="1000" b="1" dirty="0"/>
                        <a:t>TSP</a:t>
                      </a:r>
                      <a:r>
                        <a:rPr lang="ja-JP" altLang="en-US" sz="1000" b="1" dirty="0"/>
                        <a:t>問題の最大サイズ</a:t>
                      </a:r>
                      <a:endParaRPr lang="zh-CN" altLang="en-US" sz="1000" b="1" dirty="0"/>
                    </a:p>
                  </a:txBody>
                  <a:tcPr anchor="ctr"/>
                </a:tc>
                <a:tc>
                  <a:txBody>
                    <a:bodyPr/>
                    <a:lstStyle/>
                    <a:p>
                      <a:pPr algn="ctr"/>
                      <a:r>
                        <a:rPr lang="en-US" altLang="zh-CN" sz="1600" dirty="0"/>
                        <a:t>9</a:t>
                      </a:r>
                      <a:endParaRPr lang="zh-CN" altLang="en-US" sz="1600" dirty="0"/>
                    </a:p>
                  </a:txBody>
                  <a:tcPr anchor="ctr"/>
                </a:tc>
                <a:tc>
                  <a:txBody>
                    <a:bodyPr/>
                    <a:lstStyle/>
                    <a:p>
                      <a:pPr algn="ctr"/>
                      <a:r>
                        <a:rPr lang="en-US" altLang="zh-CN" sz="1600" dirty="0"/>
                        <a:t>14</a:t>
                      </a:r>
                      <a:endParaRPr lang="zh-CN" altLang="en-US" sz="1600" dirty="0"/>
                    </a:p>
                  </a:txBody>
                  <a:tcPr anchor="ctr"/>
                </a:tc>
                <a:tc>
                  <a:txBody>
                    <a:bodyPr/>
                    <a:lstStyle/>
                    <a:p>
                      <a:pPr algn="ctr"/>
                      <a:r>
                        <a:rPr lang="en-US" altLang="zh-CN" sz="1600" dirty="0"/>
                        <a:t>16</a:t>
                      </a:r>
                      <a:endParaRPr lang="zh-CN" altLang="en-US" sz="1600" dirty="0"/>
                    </a:p>
                  </a:txBody>
                  <a:tcPr anchor="ctr"/>
                </a:tc>
                <a:extLst>
                  <a:ext uri="{0D108BD9-81ED-4DB2-BD59-A6C34878D82A}">
                    <a16:rowId xmlns:a16="http://schemas.microsoft.com/office/drawing/2014/main" val="4212937213"/>
                  </a:ext>
                </a:extLst>
              </a:tr>
            </a:tbl>
          </a:graphicData>
        </a:graphic>
      </p:graphicFrame>
      <p:sp>
        <p:nvSpPr>
          <p:cNvPr id="12" name="文本框 11">
            <a:extLst>
              <a:ext uri="{FF2B5EF4-FFF2-40B4-BE49-F238E27FC236}">
                <a16:creationId xmlns:a16="http://schemas.microsoft.com/office/drawing/2014/main" id="{FA8AB097-9274-27AE-42EE-B7734124B624}"/>
              </a:ext>
            </a:extLst>
          </p:cNvPr>
          <p:cNvSpPr txBox="1"/>
          <p:nvPr/>
        </p:nvSpPr>
        <p:spPr>
          <a:xfrm>
            <a:off x="7840431" y="5409086"/>
            <a:ext cx="4185761" cy="1384995"/>
          </a:xfrm>
          <a:prstGeom prst="rect">
            <a:avLst/>
          </a:prstGeom>
          <a:noFill/>
        </p:spPr>
        <p:txBody>
          <a:bodyPr wrap="none" rtlCol="0">
            <a:spAutoFit/>
          </a:bodyPr>
          <a:lstStyle/>
          <a:p>
            <a:r>
              <a:rPr lang="ja-JP" altLang="en-US" sz="1200" dirty="0"/>
              <a:t>現在の量子アニーラの量子ビット数がまだ少ない</a:t>
            </a:r>
            <a:endParaRPr lang="en-US" altLang="ja-JP" sz="1200" dirty="0"/>
          </a:p>
          <a:p>
            <a:r>
              <a:rPr lang="ja-JP" altLang="en-US" sz="1200" dirty="0"/>
              <a:t>小規模の問題しか埋め込みできない</a:t>
            </a:r>
            <a:endParaRPr lang="en-US" altLang="ja-JP" sz="1200" dirty="0"/>
          </a:p>
          <a:p>
            <a:endParaRPr lang="en-US" altLang="zh-CN" sz="1200" dirty="0"/>
          </a:p>
          <a:p>
            <a:r>
              <a:rPr lang="ja-JP" altLang="en-US" sz="1200" dirty="0"/>
              <a:t>問題の規模が小さいとき、</a:t>
            </a:r>
            <a:endParaRPr lang="en-US" altLang="ja-JP" sz="1200" dirty="0"/>
          </a:p>
          <a:p>
            <a:r>
              <a:rPr lang="ja-JP" altLang="en-US" sz="1200" dirty="0"/>
              <a:t>二次項の削減効果が良くない</a:t>
            </a:r>
            <a:endParaRPr lang="en-US" altLang="ja-JP" sz="1200" dirty="0"/>
          </a:p>
          <a:p>
            <a:r>
              <a:rPr lang="ja-JP" altLang="en-US" sz="1200" dirty="0"/>
              <a:t>なので、二次項を削除しても現在の量子アニーラに対して</a:t>
            </a:r>
            <a:endParaRPr lang="en-US" altLang="ja-JP" sz="1200" dirty="0"/>
          </a:p>
          <a:p>
            <a:r>
              <a:rPr lang="ja-JP" altLang="en-US" sz="1200" dirty="0"/>
              <a:t>埋め込みできる問題のサイズがほぼ変わらない</a:t>
            </a:r>
            <a:endParaRPr lang="zh-CN" altLang="en-US" sz="1200" dirty="0"/>
          </a:p>
        </p:txBody>
      </p:sp>
    </p:spTree>
    <p:extLst>
      <p:ext uri="{BB962C8B-B14F-4D97-AF65-F5344CB8AC3E}">
        <p14:creationId xmlns:p14="http://schemas.microsoft.com/office/powerpoint/2010/main" val="2246539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1D2DB7-61DE-8A20-CF83-FB69F2507E00}"/>
            </a:ext>
          </a:extLst>
        </p:cNvPr>
        <p:cNvGrpSpPr/>
        <p:nvPr/>
      </p:nvGrpSpPr>
      <p:grpSpPr>
        <a:xfrm>
          <a:off x="0" y="0"/>
          <a:ext cx="0" cy="0"/>
          <a:chOff x="0" y="0"/>
          <a:chExt cx="0" cy="0"/>
        </a:xfrm>
      </p:grpSpPr>
      <p:sp>
        <p:nvSpPr>
          <p:cNvPr id="4" name="矩形: 圆角 3">
            <a:extLst>
              <a:ext uri="{FF2B5EF4-FFF2-40B4-BE49-F238E27FC236}">
                <a16:creationId xmlns:a16="http://schemas.microsoft.com/office/drawing/2014/main" id="{2CFB24D6-FB7D-D7B3-127D-CC7697E2EF66}"/>
              </a:ext>
            </a:extLst>
          </p:cNvPr>
          <p:cNvSpPr/>
          <p:nvPr/>
        </p:nvSpPr>
        <p:spPr>
          <a:xfrm>
            <a:off x="458267" y="681451"/>
            <a:ext cx="10532994" cy="554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タイトル 1">
            <a:extLst>
              <a:ext uri="{FF2B5EF4-FFF2-40B4-BE49-F238E27FC236}">
                <a16:creationId xmlns:a16="http://schemas.microsoft.com/office/drawing/2014/main" id="{A3FE6134-9402-633E-0EF5-D4C30B2B4D59}"/>
              </a:ext>
            </a:extLst>
          </p:cNvPr>
          <p:cNvSpPr>
            <a:spLocks noGrp="1"/>
          </p:cNvSpPr>
          <p:nvPr>
            <p:ph type="title"/>
          </p:nvPr>
        </p:nvSpPr>
        <p:spPr>
          <a:xfrm>
            <a:off x="458266" y="105779"/>
            <a:ext cx="10532995" cy="598978"/>
          </a:xfrm>
        </p:spPr>
        <p:txBody>
          <a:bodyPr>
            <a:noAutofit/>
          </a:bodyPr>
          <a:lstStyle/>
          <a:p>
            <a:r>
              <a:rPr kumimoji="1" lang="ja-JP" altLang="en-US" sz="3200" b="1" dirty="0"/>
              <a:t>量子アニーラのトポロジーを拡大</a:t>
            </a:r>
          </a:p>
        </p:txBody>
      </p:sp>
      <p:sp>
        <p:nvSpPr>
          <p:cNvPr id="2" name="文本框 1">
            <a:extLst>
              <a:ext uri="{FF2B5EF4-FFF2-40B4-BE49-F238E27FC236}">
                <a16:creationId xmlns:a16="http://schemas.microsoft.com/office/drawing/2014/main" id="{0CE08213-BD16-DE8F-4226-94DB90439F6C}"/>
              </a:ext>
            </a:extLst>
          </p:cNvPr>
          <p:cNvSpPr txBox="1"/>
          <p:nvPr/>
        </p:nvSpPr>
        <p:spPr>
          <a:xfrm>
            <a:off x="271654" y="889423"/>
            <a:ext cx="7160935" cy="2092881"/>
          </a:xfrm>
          <a:prstGeom prst="rect">
            <a:avLst/>
          </a:prstGeom>
          <a:noFill/>
        </p:spPr>
        <p:txBody>
          <a:bodyPr wrap="none" rtlCol="0">
            <a:spAutoFit/>
          </a:bodyPr>
          <a:lstStyle/>
          <a:p>
            <a:r>
              <a:rPr lang="ja-JP" altLang="en-US" sz="1600" dirty="0"/>
              <a:t>効果が出るために、アニーラのトポロジーを拡大して埋め込みの実験をした</a:t>
            </a:r>
            <a:endParaRPr lang="en-US" altLang="ja-JP" sz="1600" dirty="0"/>
          </a:p>
          <a:p>
            <a:endParaRPr lang="en-US" altLang="ja-JP" sz="1600" dirty="0"/>
          </a:p>
          <a:p>
            <a:r>
              <a:rPr lang="ja-JP" altLang="en-US" sz="1600" dirty="0"/>
              <a:t>現在の</a:t>
            </a:r>
            <a:r>
              <a:rPr lang="ja-JP" altLang="en-US" sz="1600" b="1" dirty="0"/>
              <a:t>三つ</a:t>
            </a:r>
            <a:r>
              <a:rPr lang="ja-JP" altLang="en-US" sz="1600" dirty="0"/>
              <a:t>のトポロジー：</a:t>
            </a:r>
            <a:endParaRPr lang="en-US" altLang="ja-JP" sz="1600" dirty="0"/>
          </a:p>
          <a:p>
            <a:pPr marL="285750" indent="-285750">
              <a:buFont typeface="Arial" panose="020B0604020202020204" pitchFamily="34" charset="0"/>
              <a:buChar char="•"/>
            </a:pPr>
            <a:r>
              <a:rPr lang="en-US" altLang="zh-CN" sz="1600" dirty="0"/>
              <a:t>D-Wave 2000Q  </a:t>
            </a:r>
            <a:r>
              <a:rPr lang="ja-JP" altLang="en-US" sz="1600" dirty="0"/>
              <a:t>のトポロジー  ：</a:t>
            </a:r>
            <a:r>
              <a:rPr lang="en-US" altLang="zh-CN" sz="1600" dirty="0"/>
              <a:t>Chimera     </a:t>
            </a:r>
            <a:r>
              <a:rPr lang="zh-CN" altLang="en-US" sz="1600" dirty="0"/>
              <a:t>（</a:t>
            </a:r>
            <a:r>
              <a:rPr lang="ja-JP" altLang="en-US" sz="1600" dirty="0"/>
              <a:t>総</a:t>
            </a:r>
            <a:r>
              <a:rPr lang="en-US" altLang="ja-JP" sz="1600" b="1" dirty="0"/>
              <a:t>2048</a:t>
            </a:r>
            <a:r>
              <a:rPr lang="en-US" altLang="ja-JP" sz="1600" dirty="0"/>
              <a:t>qbit</a:t>
            </a:r>
            <a:r>
              <a:rPr lang="zh-CN" altLang="en-US" sz="1600" dirty="0"/>
              <a:t>）</a:t>
            </a:r>
            <a:endParaRPr lang="en-US" altLang="zh-CN" sz="1600" dirty="0"/>
          </a:p>
          <a:p>
            <a:pPr marL="285750" indent="-285750">
              <a:buFont typeface="Arial" panose="020B0604020202020204" pitchFamily="34" charset="0"/>
              <a:buChar char="•"/>
            </a:pPr>
            <a:r>
              <a:rPr lang="en-US" altLang="zh-CN" sz="1600" dirty="0"/>
              <a:t>Advantage          </a:t>
            </a:r>
            <a:r>
              <a:rPr lang="ja-JP" altLang="en-US" sz="1600" dirty="0"/>
              <a:t>のトポロジー  ：</a:t>
            </a:r>
            <a:r>
              <a:rPr lang="en-US" altLang="zh-CN" sz="1600" dirty="0"/>
              <a:t>Pegasus     </a:t>
            </a:r>
            <a:r>
              <a:rPr lang="zh-CN" altLang="en-US" sz="1600" dirty="0"/>
              <a:t>（</a:t>
            </a:r>
            <a:r>
              <a:rPr lang="ja-JP" altLang="en-US" sz="1600" dirty="0"/>
              <a:t>総</a:t>
            </a:r>
            <a:r>
              <a:rPr lang="en-US" altLang="ja-JP" sz="1600" b="1" dirty="0"/>
              <a:t>5640</a:t>
            </a:r>
            <a:r>
              <a:rPr lang="en-US" altLang="zh-CN" sz="1600" dirty="0"/>
              <a:t>qbit</a:t>
            </a:r>
            <a:r>
              <a:rPr lang="zh-CN" altLang="en-US" sz="1600" dirty="0"/>
              <a:t>）</a:t>
            </a:r>
            <a:endParaRPr lang="en-US" altLang="zh-CN" sz="1600" dirty="0"/>
          </a:p>
          <a:p>
            <a:pPr marL="285750" indent="-285750">
              <a:buFont typeface="Arial" panose="020B0604020202020204" pitchFamily="34" charset="0"/>
              <a:buChar char="•"/>
            </a:pPr>
            <a:r>
              <a:rPr lang="en-US" altLang="zh-CN" sz="1600" dirty="0"/>
              <a:t>Next generation  </a:t>
            </a:r>
            <a:r>
              <a:rPr lang="ja-JP" altLang="en-US" sz="1600" dirty="0"/>
              <a:t>のトポロジー  ：</a:t>
            </a:r>
            <a:r>
              <a:rPr lang="en-US" altLang="ja-JP" sz="1600" dirty="0"/>
              <a:t>Zephyr       </a:t>
            </a:r>
            <a:r>
              <a:rPr lang="zh-CN" altLang="en-US" sz="1600" dirty="0"/>
              <a:t>（</a:t>
            </a:r>
            <a:r>
              <a:rPr lang="ja-JP" altLang="en-US" sz="1600" dirty="0"/>
              <a:t>総</a:t>
            </a:r>
            <a:r>
              <a:rPr lang="en-US" altLang="ja-JP" sz="1600" b="1" dirty="0"/>
              <a:t>7440</a:t>
            </a:r>
            <a:r>
              <a:rPr lang="en-US" altLang="zh-CN" sz="1600" dirty="0"/>
              <a:t>qbit</a:t>
            </a:r>
            <a:r>
              <a:rPr lang="zh-CN" altLang="en-US" sz="1600" dirty="0"/>
              <a:t>）</a:t>
            </a:r>
            <a:endParaRPr lang="en-US" altLang="zh-CN" sz="1600" dirty="0"/>
          </a:p>
          <a:p>
            <a:pPr marL="285750" indent="-285750">
              <a:buFont typeface="Arial" panose="020B0604020202020204" pitchFamily="34" charset="0"/>
              <a:buChar char="•"/>
            </a:pPr>
            <a:endParaRPr lang="en-US" altLang="zh-CN" sz="1600" dirty="0"/>
          </a:p>
          <a:p>
            <a:r>
              <a:rPr lang="ja-JP" altLang="en-US" sz="1600" dirty="0"/>
              <a:t>実験用のパラメータを紹介：</a:t>
            </a:r>
            <a:endParaRPr lang="en-US" altLang="zh-CN" sz="1600" dirty="0"/>
          </a:p>
        </p:txBody>
      </p:sp>
      <p:pic>
        <p:nvPicPr>
          <p:cNvPr id="3" name="图片 2" descr="图片包含 行, 不同, 大, 旧&#10;&#10;描述已自动生成">
            <a:extLst>
              <a:ext uri="{FF2B5EF4-FFF2-40B4-BE49-F238E27FC236}">
                <a16:creationId xmlns:a16="http://schemas.microsoft.com/office/drawing/2014/main" id="{64C3A6CD-E19F-6F71-C7A5-99929389F5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043" y="3236167"/>
            <a:ext cx="1705932" cy="1714743"/>
          </a:xfrm>
          <a:prstGeom prst="rect">
            <a:avLst/>
          </a:prstGeom>
        </p:spPr>
      </p:pic>
      <p:sp>
        <p:nvSpPr>
          <p:cNvPr id="8" name="文本框 7">
            <a:extLst>
              <a:ext uri="{FF2B5EF4-FFF2-40B4-BE49-F238E27FC236}">
                <a16:creationId xmlns:a16="http://schemas.microsoft.com/office/drawing/2014/main" id="{765EB58E-EA85-9B75-BB78-AA0193F4CD7E}"/>
              </a:ext>
            </a:extLst>
          </p:cNvPr>
          <p:cNvSpPr txBox="1"/>
          <p:nvPr/>
        </p:nvSpPr>
        <p:spPr>
          <a:xfrm>
            <a:off x="0" y="2934391"/>
            <a:ext cx="1946367" cy="338554"/>
          </a:xfrm>
          <a:prstGeom prst="rect">
            <a:avLst/>
          </a:prstGeom>
          <a:noFill/>
        </p:spPr>
        <p:txBody>
          <a:bodyPr wrap="none" rtlCol="0">
            <a:spAutoFit/>
          </a:bodyPr>
          <a:lstStyle/>
          <a:p>
            <a:r>
              <a:rPr lang="en-US" altLang="ja-JP" sz="1600" dirty="0"/>
              <a:t>Chimera</a:t>
            </a:r>
            <a:r>
              <a:rPr lang="ja-JP" altLang="en-US" sz="1600" dirty="0"/>
              <a:t>の一つ単位</a:t>
            </a:r>
            <a:endParaRPr lang="zh-CN" altLang="en-US" sz="1600" dirty="0"/>
          </a:p>
        </p:txBody>
      </p:sp>
      <p:sp>
        <p:nvSpPr>
          <p:cNvPr id="18" name="文本框 17">
            <a:extLst>
              <a:ext uri="{FF2B5EF4-FFF2-40B4-BE49-F238E27FC236}">
                <a16:creationId xmlns:a16="http://schemas.microsoft.com/office/drawing/2014/main" id="{1B59CB3C-AB98-F367-AAAC-66A32E3DB23B}"/>
              </a:ext>
            </a:extLst>
          </p:cNvPr>
          <p:cNvSpPr txBox="1"/>
          <p:nvPr/>
        </p:nvSpPr>
        <p:spPr>
          <a:xfrm>
            <a:off x="112057" y="4982852"/>
            <a:ext cx="4208016" cy="307777"/>
          </a:xfrm>
          <a:prstGeom prst="rect">
            <a:avLst/>
          </a:prstGeom>
          <a:noFill/>
        </p:spPr>
        <p:txBody>
          <a:bodyPr wrap="square">
            <a:spAutoFit/>
          </a:bodyPr>
          <a:lstStyle/>
          <a:p>
            <a:r>
              <a:rPr lang="en-US" altLang="zh-CN" sz="1400" b="0" dirty="0">
                <a:solidFill>
                  <a:srgbClr val="001080"/>
                </a:solidFill>
                <a:effectLst/>
                <a:latin typeface="Consolas" panose="020B0609020204030204" pitchFamily="49" charset="0"/>
              </a:rPr>
              <a:t>chimera</a:t>
            </a:r>
            <a:r>
              <a:rPr lang="en-US" altLang="zh-CN" sz="1400" b="0" dirty="0">
                <a:solidFill>
                  <a:srgbClr val="3B3B3B"/>
                </a:solidFill>
                <a:effectLst/>
                <a:latin typeface="Consolas" panose="020B0609020204030204" pitchFamily="49" charset="0"/>
              </a:rPr>
              <a:t> </a:t>
            </a:r>
            <a:r>
              <a:rPr lang="en-US" altLang="zh-CN" sz="1400" b="0" dirty="0">
                <a:solidFill>
                  <a:srgbClr val="000000"/>
                </a:solidFill>
                <a:effectLst/>
                <a:latin typeface="Consolas" panose="020B0609020204030204" pitchFamily="49" charset="0"/>
              </a:rPr>
              <a:t>=</a:t>
            </a:r>
            <a:r>
              <a:rPr lang="en-US" altLang="zh-CN" sz="1400" b="0" dirty="0">
                <a:solidFill>
                  <a:srgbClr val="3B3B3B"/>
                </a:solidFill>
                <a:effectLst/>
                <a:latin typeface="Consolas" panose="020B0609020204030204" pitchFamily="49" charset="0"/>
              </a:rPr>
              <a:t> </a:t>
            </a:r>
            <a:r>
              <a:rPr lang="en-US" altLang="zh-CN" sz="1400" b="0" dirty="0" err="1">
                <a:solidFill>
                  <a:srgbClr val="267F99"/>
                </a:solidFill>
                <a:effectLst/>
                <a:latin typeface="Consolas" panose="020B0609020204030204" pitchFamily="49" charset="0"/>
              </a:rPr>
              <a:t>dnx</a:t>
            </a:r>
            <a:r>
              <a:rPr lang="en-US" altLang="zh-CN" sz="1400" b="0" dirty="0" err="1">
                <a:solidFill>
                  <a:srgbClr val="3B3B3B"/>
                </a:solidFill>
                <a:effectLst/>
                <a:latin typeface="Consolas" panose="020B0609020204030204" pitchFamily="49" charset="0"/>
              </a:rPr>
              <a:t>.</a:t>
            </a:r>
            <a:r>
              <a:rPr lang="en-US" altLang="zh-CN" sz="1400" b="0" dirty="0" err="1">
                <a:solidFill>
                  <a:srgbClr val="795E26"/>
                </a:solidFill>
                <a:effectLst/>
                <a:latin typeface="Consolas" panose="020B0609020204030204" pitchFamily="49" charset="0"/>
              </a:rPr>
              <a:t>chimera_graph</a:t>
            </a:r>
            <a:r>
              <a:rPr lang="en-US" altLang="zh-CN" sz="1400" b="0" dirty="0">
                <a:solidFill>
                  <a:srgbClr val="3B3B3B"/>
                </a:solidFill>
                <a:effectLst/>
                <a:latin typeface="Consolas" panose="020B0609020204030204" pitchFamily="49" charset="0"/>
              </a:rPr>
              <a:t>(</a:t>
            </a:r>
            <a:r>
              <a:rPr lang="en-US" altLang="zh-CN" sz="1400" dirty="0">
                <a:solidFill>
                  <a:srgbClr val="001080"/>
                </a:solidFill>
                <a:latin typeface="Consolas" panose="020B0609020204030204" pitchFamily="49" charset="0"/>
              </a:rPr>
              <a:t>m</a:t>
            </a:r>
            <a:r>
              <a:rPr lang="en-US" altLang="zh-CN" sz="1400" b="0" dirty="0">
                <a:solidFill>
                  <a:srgbClr val="3B3B3B"/>
                </a:solidFill>
                <a:effectLst/>
                <a:latin typeface="Consolas" panose="020B0609020204030204" pitchFamily="49" charset="0"/>
              </a:rPr>
              <a:t>) </a:t>
            </a:r>
          </a:p>
        </p:txBody>
      </p:sp>
      <mc:AlternateContent xmlns:mc="http://schemas.openxmlformats.org/markup-compatibility/2006">
        <mc:Choice xmlns:a14="http://schemas.microsoft.com/office/drawing/2010/main" Requires="a14">
          <p:sp>
            <p:nvSpPr>
              <p:cNvPr id="19" name="文本框 18">
                <a:extLst>
                  <a:ext uri="{FF2B5EF4-FFF2-40B4-BE49-F238E27FC236}">
                    <a16:creationId xmlns:a16="http://schemas.microsoft.com/office/drawing/2014/main" id="{4AE18434-90EF-3058-597A-406AEDFD08FE}"/>
                  </a:ext>
                </a:extLst>
              </p:cNvPr>
              <p:cNvSpPr txBox="1"/>
              <p:nvPr/>
            </p:nvSpPr>
            <p:spPr>
              <a:xfrm>
                <a:off x="0" y="5293851"/>
                <a:ext cx="4624471" cy="990720"/>
              </a:xfrm>
              <a:prstGeom prst="rect">
                <a:avLst/>
              </a:prstGeom>
              <a:noFill/>
            </p:spPr>
            <p:txBody>
              <a:bodyPr wrap="none" rtlCol="0">
                <a:spAutoFit/>
              </a:bodyPr>
              <a:lstStyle/>
              <a:p>
                <a14:m>
                  <m:oMath xmlns:m="http://schemas.openxmlformats.org/officeDocument/2006/math">
                    <m:r>
                      <a:rPr lang="en-US" altLang="zh-CN" sz="1400" b="0" i="1" smtClean="0">
                        <a:latin typeface="Cambria Math" panose="02040503050406030204" pitchFamily="18" charset="0"/>
                      </a:rPr>
                      <m:t>𝑚</m:t>
                    </m:r>
                    <m:r>
                      <a:rPr lang="en-US" altLang="zh-CN" sz="1400" b="0" i="1" smtClean="0">
                        <a:latin typeface="Cambria Math" panose="02040503050406030204" pitchFamily="18" charset="0"/>
                      </a:rPr>
                      <m:t>∗</m:t>
                    </m:r>
                    <m:r>
                      <a:rPr lang="en-US" altLang="zh-CN" sz="1400" b="0" i="1" smtClean="0">
                        <a:latin typeface="Cambria Math" panose="02040503050406030204" pitchFamily="18" charset="0"/>
                      </a:rPr>
                      <m:t>𝑚</m:t>
                    </m:r>
                    <m:r>
                      <a:rPr lang="ja-JP" altLang="en-US" sz="1400" i="1">
                        <a:latin typeface="Cambria Math" panose="02040503050406030204" pitchFamily="18" charset="0"/>
                      </a:rPr>
                      <m:t>個</m:t>
                    </m:r>
                    <m:r>
                      <a:rPr lang="ja-JP" altLang="en-US" sz="1400" i="1" smtClean="0">
                        <a:latin typeface="Cambria Math" panose="02040503050406030204" pitchFamily="18" charset="0"/>
                      </a:rPr>
                      <m:t>（</m:t>
                    </m:r>
                    <m:r>
                      <a:rPr lang="en-US" altLang="ja-JP" sz="1400" b="0" i="1" smtClean="0">
                        <a:latin typeface="Cambria Math" panose="02040503050406030204" pitchFamily="18" charset="0"/>
                      </a:rPr>
                      <m:t>𝑚</m:t>
                    </m:r>
                    <m:r>
                      <a:rPr lang="ja-JP" altLang="en-US" sz="1400" i="1">
                        <a:latin typeface="Cambria Math" panose="02040503050406030204" pitchFamily="18" charset="0"/>
                      </a:rPr>
                      <m:t>行</m:t>
                    </m:r>
                    <m:r>
                      <a:rPr lang="en-US" altLang="ja-JP" sz="1400" b="0" i="1" smtClean="0">
                        <a:latin typeface="Cambria Math" panose="02040503050406030204" pitchFamily="18" charset="0"/>
                      </a:rPr>
                      <m:t>𝑚</m:t>
                    </m:r>
                    <m:r>
                      <a:rPr lang="ja-JP" altLang="en-US" sz="1400" i="1">
                        <a:latin typeface="Cambria Math" panose="02040503050406030204" pitchFamily="18" charset="0"/>
                      </a:rPr>
                      <m:t>列</m:t>
                    </m:r>
                    <m:r>
                      <a:rPr lang="ja-JP" altLang="en-US" sz="1400" i="1" smtClean="0">
                        <a:latin typeface="Cambria Math" panose="02040503050406030204" pitchFamily="18" charset="0"/>
                      </a:rPr>
                      <m:t>）の</m:t>
                    </m:r>
                  </m:oMath>
                </a14:m>
                <a:r>
                  <a:rPr lang="ja-JP" altLang="en-US" sz="1400" dirty="0"/>
                  <a:t>単位からなる</a:t>
                </a:r>
                <a:r>
                  <a:rPr lang="en-US" altLang="ja-JP" sz="1400" dirty="0"/>
                  <a:t>chimera</a:t>
                </a:r>
                <a:r>
                  <a:rPr lang="ja-JP" altLang="en-US" sz="1400" dirty="0"/>
                  <a:t>トポロジー</a:t>
                </a:r>
                <a:endParaRPr lang="en-US" altLang="ja-JP" sz="1400" dirty="0"/>
              </a:p>
              <a:p>
                <a:r>
                  <a:rPr lang="ja-JP" altLang="en-US" sz="1400" dirty="0"/>
                  <a:t>総ビット数</a:t>
                </a:r>
                <a14:m>
                  <m:oMath xmlns:m="http://schemas.openxmlformats.org/officeDocument/2006/math">
                    <m:r>
                      <m:rPr>
                        <m:sty m:val="p"/>
                      </m:rPr>
                      <a:rPr lang="en-US" altLang="ja-JP" sz="1600" b="0" i="0" smtClean="0">
                        <a:latin typeface="Cambria Math" panose="02040503050406030204" pitchFamily="18" charset="0"/>
                      </a:rPr>
                      <m:t>m</m:t>
                    </m:r>
                    <m:r>
                      <a:rPr lang="en-US" altLang="ja-JP" sz="1600" b="0" i="1" smtClean="0">
                        <a:latin typeface="Cambria Math" panose="02040503050406030204" pitchFamily="18" charset="0"/>
                      </a:rPr>
                      <m:t>∗</m:t>
                    </m:r>
                    <m:r>
                      <a:rPr lang="en-US" altLang="ja-JP" sz="1600" b="0" i="1" smtClean="0">
                        <a:latin typeface="Cambria Math" panose="02040503050406030204" pitchFamily="18" charset="0"/>
                      </a:rPr>
                      <m:t>𝑚</m:t>
                    </m:r>
                    <m:r>
                      <a:rPr lang="en-US" altLang="ja-JP" sz="1600" b="0" i="1" smtClean="0">
                        <a:latin typeface="Cambria Math" panose="02040503050406030204" pitchFamily="18" charset="0"/>
                      </a:rPr>
                      <m:t>∗8=8</m:t>
                    </m:r>
                    <m:sSup>
                      <m:sSupPr>
                        <m:ctrlPr>
                          <a:rPr lang="en-US" altLang="ja-JP" sz="1600" b="0" i="1" smtClean="0">
                            <a:latin typeface="Cambria Math" panose="02040503050406030204" pitchFamily="18" charset="0"/>
                          </a:rPr>
                        </m:ctrlPr>
                      </m:sSupPr>
                      <m:e>
                        <m:r>
                          <a:rPr lang="en-US" altLang="ja-JP" sz="1600" b="0" i="1" smtClean="0">
                            <a:latin typeface="Cambria Math" panose="02040503050406030204" pitchFamily="18" charset="0"/>
                          </a:rPr>
                          <m:t>𝑚</m:t>
                        </m:r>
                      </m:e>
                      <m:sup>
                        <m:r>
                          <a:rPr lang="en-US" altLang="ja-JP" sz="1600" b="0" i="1" smtClean="0">
                            <a:latin typeface="Cambria Math" panose="02040503050406030204" pitchFamily="18" charset="0"/>
                          </a:rPr>
                          <m:t>2</m:t>
                        </m:r>
                      </m:sup>
                    </m:sSup>
                  </m:oMath>
                </a14:m>
                <a:endParaRPr lang="en-US" altLang="zh-CN" sz="1600" dirty="0"/>
              </a:p>
              <a:p>
                <a:endParaRPr lang="en-US" altLang="zh-CN" sz="1400" dirty="0"/>
              </a:p>
              <a:p>
                <a:r>
                  <a:rPr lang="en-US" altLang="zh-CN" sz="1400" dirty="0"/>
                  <a:t>2000Q</a:t>
                </a:r>
                <a:r>
                  <a:rPr lang="ja-JP" altLang="en-US" sz="1400" dirty="0"/>
                  <a:t>：</a:t>
                </a:r>
                <a14:m>
                  <m:oMath xmlns:m="http://schemas.openxmlformats.org/officeDocument/2006/math">
                    <m:r>
                      <m:rPr>
                        <m:sty m:val="p"/>
                      </m:rPr>
                      <a:rPr lang="en-US" altLang="ja-JP" sz="1400" b="0" i="0" smtClean="0">
                        <a:latin typeface="Cambria Math" panose="02040503050406030204" pitchFamily="18" charset="0"/>
                      </a:rPr>
                      <m:t>m</m:t>
                    </m:r>
                    <m:r>
                      <a:rPr lang="en-US" altLang="ja-JP" sz="1400" b="0" i="1" smtClean="0">
                        <a:latin typeface="Cambria Math" panose="02040503050406030204" pitchFamily="18" charset="0"/>
                      </a:rPr>
                      <m:t>=16</m:t>
                    </m:r>
                  </m:oMath>
                </a14:m>
                <a:endParaRPr lang="zh-CN" altLang="en-US" sz="1400" dirty="0"/>
              </a:p>
            </p:txBody>
          </p:sp>
        </mc:Choice>
        <mc:Fallback>
          <p:sp>
            <p:nvSpPr>
              <p:cNvPr id="19" name="文本框 18">
                <a:extLst>
                  <a:ext uri="{FF2B5EF4-FFF2-40B4-BE49-F238E27FC236}">
                    <a16:creationId xmlns:a16="http://schemas.microsoft.com/office/drawing/2014/main" id="{4AE18434-90EF-3058-597A-406AEDFD08FE}"/>
                  </a:ext>
                </a:extLst>
              </p:cNvPr>
              <p:cNvSpPr txBox="1">
                <a:spLocks noRot="1" noChangeAspect="1" noMove="1" noResize="1" noEditPoints="1" noAdjustHandles="1" noChangeArrowheads="1" noChangeShapeType="1" noTextEdit="1"/>
              </p:cNvSpPr>
              <p:nvPr/>
            </p:nvSpPr>
            <p:spPr>
              <a:xfrm>
                <a:off x="0" y="5293851"/>
                <a:ext cx="4624471" cy="990720"/>
              </a:xfrm>
              <a:prstGeom prst="rect">
                <a:avLst/>
              </a:prstGeom>
              <a:blipFill>
                <a:blip r:embed="rId3"/>
                <a:stretch>
                  <a:fillRect l="-395" b="-5521"/>
                </a:stretch>
              </a:blipFill>
            </p:spPr>
            <p:txBody>
              <a:bodyPr/>
              <a:lstStyle/>
              <a:p>
                <a:r>
                  <a:rPr lang="zh-CN" altLang="en-US">
                    <a:noFill/>
                  </a:rPr>
                  <a:t> </a:t>
                </a:r>
              </a:p>
            </p:txBody>
          </p:sp>
        </mc:Fallback>
      </mc:AlternateContent>
      <p:sp>
        <p:nvSpPr>
          <p:cNvPr id="21" name="文本框 20">
            <a:extLst>
              <a:ext uri="{FF2B5EF4-FFF2-40B4-BE49-F238E27FC236}">
                <a16:creationId xmlns:a16="http://schemas.microsoft.com/office/drawing/2014/main" id="{632A45A7-433E-55D9-59FB-B2D0778677C5}"/>
              </a:ext>
            </a:extLst>
          </p:cNvPr>
          <p:cNvSpPr txBox="1"/>
          <p:nvPr/>
        </p:nvSpPr>
        <p:spPr>
          <a:xfrm>
            <a:off x="5537518" y="2982304"/>
            <a:ext cx="1563077" cy="369332"/>
          </a:xfrm>
          <a:prstGeom prst="rect">
            <a:avLst/>
          </a:prstGeom>
          <a:noFill/>
        </p:spPr>
        <p:txBody>
          <a:bodyPr wrap="square">
            <a:spAutoFit/>
          </a:bodyPr>
          <a:lstStyle/>
          <a:p>
            <a:r>
              <a:rPr lang="en-US" altLang="ja-JP" sz="1800" dirty="0"/>
              <a:t>Pegasus</a:t>
            </a:r>
            <a:r>
              <a:rPr lang="en-US" altLang="ja-JP" sz="1800" baseline="30000" dirty="0"/>
              <a:t>[1]</a:t>
            </a:r>
          </a:p>
        </p:txBody>
      </p:sp>
      <p:sp>
        <p:nvSpPr>
          <p:cNvPr id="23" name="文本框 22">
            <a:extLst>
              <a:ext uri="{FF2B5EF4-FFF2-40B4-BE49-F238E27FC236}">
                <a16:creationId xmlns:a16="http://schemas.microsoft.com/office/drawing/2014/main" id="{6711414E-BC0B-4C64-9C3D-615A7818ED19}"/>
              </a:ext>
            </a:extLst>
          </p:cNvPr>
          <p:cNvSpPr txBox="1"/>
          <p:nvPr/>
        </p:nvSpPr>
        <p:spPr>
          <a:xfrm>
            <a:off x="5537518" y="6396335"/>
            <a:ext cx="6834874" cy="461665"/>
          </a:xfrm>
          <a:prstGeom prst="rect">
            <a:avLst/>
          </a:prstGeom>
          <a:noFill/>
        </p:spPr>
        <p:txBody>
          <a:bodyPr wrap="square">
            <a:spAutoFit/>
          </a:bodyPr>
          <a:lstStyle/>
          <a:p>
            <a:r>
              <a:rPr lang="en-US" altLang="zh-CN" sz="1200" dirty="0">
                <a:hlinkClick r:id="rId4"/>
              </a:rPr>
              <a:t>[1]: 14-1026A-C_J-Next-Generation-Topology-of-DW-Quantum-Processors.pdf (dwavejapan.com)</a:t>
            </a:r>
            <a:endParaRPr lang="en-US" altLang="zh-CN" sz="1200" dirty="0"/>
          </a:p>
          <a:p>
            <a:r>
              <a:rPr lang="en-US" altLang="zh-CN" sz="1200" dirty="0">
                <a:hlinkClick r:id="rId5"/>
              </a:rPr>
              <a:t>[2]: 14-1056a-a_zephyr_topology_of_d-wave_quantum_processors.pdf (dwavesys.com)</a:t>
            </a:r>
            <a:endParaRPr lang="zh-CN" altLang="en-US" sz="1200" dirty="0"/>
          </a:p>
        </p:txBody>
      </p:sp>
      <mc:AlternateContent xmlns:mc="http://schemas.openxmlformats.org/markup-compatibility/2006">
        <mc:Choice xmlns:a14="http://schemas.microsoft.com/office/drawing/2010/main" Requires="a14">
          <p:sp>
            <p:nvSpPr>
              <p:cNvPr id="25" name="文本框 24">
                <a:extLst>
                  <a:ext uri="{FF2B5EF4-FFF2-40B4-BE49-F238E27FC236}">
                    <a16:creationId xmlns:a16="http://schemas.microsoft.com/office/drawing/2014/main" id="{36CACC87-1B86-6E8B-50EF-1147507B7F03}"/>
                  </a:ext>
                </a:extLst>
              </p:cNvPr>
              <p:cNvSpPr txBox="1"/>
              <p:nvPr/>
            </p:nvSpPr>
            <p:spPr>
              <a:xfrm>
                <a:off x="5288514" y="4290355"/>
                <a:ext cx="2502373" cy="1569660"/>
              </a:xfrm>
              <a:prstGeom prst="rect">
                <a:avLst/>
              </a:prstGeom>
              <a:noFill/>
            </p:spPr>
            <p:txBody>
              <a:bodyPr wrap="square">
                <a:spAutoFit/>
              </a:bodyPr>
              <a:lstStyle/>
              <a:p>
                <a:r>
                  <a:rPr lang="ja-JP" altLang="en-US" sz="1600" dirty="0"/>
                  <a:t>埋め込み用のビット数</a:t>
                </a:r>
                <a:endParaRPr lang="en-US" altLang="ja-JP" sz="1600" dirty="0"/>
              </a:p>
              <a:p>
                <a:pPr/>
                <a14:m>
                  <m:oMathPara xmlns:m="http://schemas.openxmlformats.org/officeDocument/2006/math">
                    <m:oMathParaPr>
                      <m:jc m:val="left"/>
                    </m:oMathParaPr>
                    <m:oMath xmlns:m="http://schemas.openxmlformats.org/officeDocument/2006/math">
                      <m:r>
                        <a:rPr lang="en-US" altLang="ja-JP" sz="1600" b="0" i="1" smtClean="0">
                          <a:latin typeface="Cambria Math" panose="02040503050406030204" pitchFamily="18" charset="0"/>
                        </a:rPr>
                        <m:t>8(3</m:t>
                      </m:r>
                      <m:r>
                        <a:rPr lang="en-US" altLang="ja-JP" sz="1600" b="0" i="1" smtClean="0">
                          <a:latin typeface="Cambria Math" panose="02040503050406030204" pitchFamily="18" charset="0"/>
                        </a:rPr>
                        <m:t>𝑚</m:t>
                      </m:r>
                      <m:r>
                        <a:rPr lang="en-US" altLang="ja-JP" sz="1600" b="0" i="1" smtClean="0">
                          <a:latin typeface="Cambria Math" panose="02040503050406030204" pitchFamily="18" charset="0"/>
                        </a:rPr>
                        <m:t>−1)(</m:t>
                      </m:r>
                      <m:r>
                        <a:rPr lang="en-US" altLang="ja-JP" sz="1600" b="0" i="1" smtClean="0">
                          <a:latin typeface="Cambria Math" panose="02040503050406030204" pitchFamily="18" charset="0"/>
                        </a:rPr>
                        <m:t>𝑚</m:t>
                      </m:r>
                      <m:r>
                        <a:rPr lang="en-US" altLang="ja-JP" sz="1600" b="0" i="1" smtClean="0">
                          <a:latin typeface="Cambria Math" panose="02040503050406030204" pitchFamily="18" charset="0"/>
                        </a:rPr>
                        <m:t>−1)</m:t>
                      </m:r>
                    </m:oMath>
                  </m:oMathPara>
                </a14:m>
                <a:endParaRPr lang="en-US" altLang="zh-CN" sz="1600" dirty="0"/>
              </a:p>
              <a:p>
                <a:pPr/>
                <a:endParaRPr lang="en-US" altLang="zh-CN" sz="1600" dirty="0"/>
              </a:p>
              <a:p>
                <a:pPr/>
                <a:endParaRPr lang="en-US" altLang="zh-CN" sz="1600" dirty="0"/>
              </a:p>
              <a:p>
                <a:pPr/>
                <a:r>
                  <a:rPr lang="en-US" altLang="zh-CN" sz="1600" dirty="0"/>
                  <a:t>Advantage</a:t>
                </a:r>
                <a:endParaRPr lang="zh-CN" altLang="en-US" sz="1600" dirty="0"/>
              </a:p>
              <a:p>
                <a:pPr/>
                <a14:m>
                  <m:oMathPara xmlns:m="http://schemas.openxmlformats.org/officeDocument/2006/math">
                    <m:oMathParaPr>
                      <m:jc m:val="left"/>
                    </m:oMathParaPr>
                    <m:oMath xmlns:m="http://schemas.openxmlformats.org/officeDocument/2006/math">
                      <m:r>
                        <a:rPr lang="en-US" altLang="zh-CN" sz="1600" b="0" i="1" smtClean="0">
                          <a:latin typeface="Cambria Math" panose="02040503050406030204" pitchFamily="18" charset="0"/>
                        </a:rPr>
                        <m:t>𝑚</m:t>
                      </m:r>
                      <m:r>
                        <a:rPr lang="en-US" altLang="zh-CN" sz="1600" b="0" i="1" smtClean="0">
                          <a:latin typeface="Cambria Math" panose="02040503050406030204" pitchFamily="18" charset="0"/>
                        </a:rPr>
                        <m:t>=16</m:t>
                      </m:r>
                    </m:oMath>
                  </m:oMathPara>
                </a14:m>
                <a:endParaRPr lang="en-US" altLang="zh-CN" sz="1600" dirty="0"/>
              </a:p>
            </p:txBody>
          </p:sp>
        </mc:Choice>
        <mc:Fallback>
          <p:sp>
            <p:nvSpPr>
              <p:cNvPr id="25" name="文本框 24">
                <a:extLst>
                  <a:ext uri="{FF2B5EF4-FFF2-40B4-BE49-F238E27FC236}">
                    <a16:creationId xmlns:a16="http://schemas.microsoft.com/office/drawing/2014/main" id="{36CACC87-1B86-6E8B-50EF-1147507B7F03}"/>
                  </a:ext>
                </a:extLst>
              </p:cNvPr>
              <p:cNvSpPr txBox="1">
                <a:spLocks noRot="1" noChangeAspect="1" noMove="1" noResize="1" noEditPoints="1" noAdjustHandles="1" noChangeArrowheads="1" noChangeShapeType="1" noTextEdit="1"/>
              </p:cNvSpPr>
              <p:nvPr/>
            </p:nvSpPr>
            <p:spPr>
              <a:xfrm>
                <a:off x="5288514" y="4290355"/>
                <a:ext cx="2502373" cy="1569660"/>
              </a:xfrm>
              <a:prstGeom prst="rect">
                <a:avLst/>
              </a:prstGeom>
              <a:blipFill>
                <a:blip r:embed="rId6"/>
                <a:stretch>
                  <a:fillRect l="-1463" t="-1167"/>
                </a:stretch>
              </a:blipFill>
            </p:spPr>
            <p:txBody>
              <a:bodyPr/>
              <a:lstStyle/>
              <a:p>
                <a:r>
                  <a:rPr lang="zh-CN" altLang="en-US">
                    <a:noFill/>
                  </a:rPr>
                  <a:t> </a:t>
                </a:r>
              </a:p>
            </p:txBody>
          </p:sp>
        </mc:Fallback>
      </mc:AlternateContent>
      <p:sp>
        <p:nvSpPr>
          <p:cNvPr id="28" name="文本框 27">
            <a:extLst>
              <a:ext uri="{FF2B5EF4-FFF2-40B4-BE49-F238E27FC236}">
                <a16:creationId xmlns:a16="http://schemas.microsoft.com/office/drawing/2014/main" id="{4E00CC49-9E0E-5ACF-26C3-B93402C29743}"/>
              </a:ext>
            </a:extLst>
          </p:cNvPr>
          <p:cNvSpPr txBox="1"/>
          <p:nvPr/>
        </p:nvSpPr>
        <p:spPr>
          <a:xfrm>
            <a:off x="8650205" y="2868206"/>
            <a:ext cx="3111201" cy="1703030"/>
          </a:xfrm>
          <a:prstGeom prst="rect">
            <a:avLst/>
          </a:prstGeom>
          <a:noFill/>
        </p:spPr>
        <p:txBody>
          <a:bodyPr wrap="square">
            <a:spAutoFit/>
          </a:bodyPr>
          <a:lstStyle/>
          <a:p>
            <a:r>
              <a:rPr lang="en-US" altLang="ja-JP" sz="1800" dirty="0"/>
              <a:t>zephyr</a:t>
            </a:r>
            <a:r>
              <a:rPr lang="en-US" altLang="ja-JP" sz="1800" baseline="30000" dirty="0"/>
              <a:t>[</a:t>
            </a:r>
            <a:r>
              <a:rPr lang="en-US" altLang="ja-JP" baseline="30000" dirty="0"/>
              <a:t>2</a:t>
            </a:r>
            <a:r>
              <a:rPr lang="en-US" altLang="ja-JP" sz="1800" baseline="30000" dirty="0"/>
              <a:t>]</a:t>
            </a:r>
          </a:p>
          <a:p>
            <a:endParaRPr lang="en-US" altLang="ja-JP" baseline="30000" dirty="0"/>
          </a:p>
          <a:p>
            <a:endParaRPr lang="en-US" altLang="ja-JP" baseline="30000" dirty="0"/>
          </a:p>
          <a:p>
            <a:endParaRPr lang="en-US" altLang="ja-JP" baseline="30000" dirty="0"/>
          </a:p>
          <a:p>
            <a:endParaRPr lang="en-US" altLang="ja-JP" baseline="30000" dirty="0"/>
          </a:p>
          <a:p>
            <a:endParaRPr lang="en-US" altLang="ja-JP" sz="1800" baseline="30000" dirty="0"/>
          </a:p>
          <a:p>
            <a:r>
              <a:rPr lang="ja-JP" altLang="en-US" sz="2000" baseline="30000" dirty="0"/>
              <a:t>埋め込み用のビット数：</a:t>
            </a:r>
            <a:endParaRPr lang="en-US" altLang="ja-JP" sz="2000" baseline="30000" dirty="0"/>
          </a:p>
          <a:p>
            <a:endParaRPr lang="en-US" altLang="ja-JP" sz="2000" baseline="30000" dirty="0"/>
          </a:p>
        </p:txBody>
      </p:sp>
      <mc:AlternateContent xmlns:mc="http://schemas.openxmlformats.org/markup-compatibility/2006">
        <mc:Choice xmlns:a14="http://schemas.microsoft.com/office/drawing/2010/main" Requires="a14">
          <p:sp>
            <p:nvSpPr>
              <p:cNvPr id="29" name="文本框 28">
                <a:extLst>
                  <a:ext uri="{FF2B5EF4-FFF2-40B4-BE49-F238E27FC236}">
                    <a16:creationId xmlns:a16="http://schemas.microsoft.com/office/drawing/2014/main" id="{F5CFCD15-27D3-D996-BBF8-15F3C43DE77A}"/>
                  </a:ext>
                </a:extLst>
              </p:cNvPr>
              <p:cNvSpPr txBox="1"/>
              <p:nvPr/>
            </p:nvSpPr>
            <p:spPr>
              <a:xfrm>
                <a:off x="8647930" y="4663215"/>
                <a:ext cx="1286314"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8</m:t>
                      </m:r>
                      <m:r>
                        <a:rPr lang="en-US" altLang="zh-CN" b="0" i="1" smtClean="0">
                          <a:latin typeface="Cambria Math" panose="02040503050406030204" pitchFamily="18" charset="0"/>
                        </a:rPr>
                        <m:t>𝑡</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𝑚</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+4</m:t>
                      </m:r>
                      <m:r>
                        <a:rPr lang="en-US" altLang="zh-CN" b="0" i="1" smtClean="0">
                          <a:latin typeface="Cambria Math" panose="02040503050406030204" pitchFamily="18" charset="0"/>
                        </a:rPr>
                        <m:t>𝑡𝑚</m:t>
                      </m:r>
                    </m:oMath>
                  </m:oMathPara>
                </a14:m>
                <a:endParaRPr lang="zh-CN" altLang="en-US" dirty="0"/>
              </a:p>
            </p:txBody>
          </p:sp>
        </mc:Choice>
        <mc:Fallback>
          <p:sp>
            <p:nvSpPr>
              <p:cNvPr id="29" name="文本框 28">
                <a:extLst>
                  <a:ext uri="{FF2B5EF4-FFF2-40B4-BE49-F238E27FC236}">
                    <a16:creationId xmlns:a16="http://schemas.microsoft.com/office/drawing/2014/main" id="{F5CFCD15-27D3-D996-BBF8-15F3C43DE77A}"/>
                  </a:ext>
                </a:extLst>
              </p:cNvPr>
              <p:cNvSpPr txBox="1">
                <a:spLocks noRot="1" noChangeAspect="1" noMove="1" noResize="1" noEditPoints="1" noAdjustHandles="1" noChangeArrowheads="1" noChangeShapeType="1" noTextEdit="1"/>
              </p:cNvSpPr>
              <p:nvPr/>
            </p:nvSpPr>
            <p:spPr>
              <a:xfrm>
                <a:off x="8647930" y="4663215"/>
                <a:ext cx="1286314" cy="276999"/>
              </a:xfrm>
              <a:prstGeom prst="rect">
                <a:avLst/>
              </a:prstGeom>
              <a:blipFill>
                <a:blip r:embed="rId7"/>
                <a:stretch>
                  <a:fillRect l="-3791" t="-4444" r="-3318" b="-6667"/>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0" name="文本框 29">
                <a:extLst>
                  <a:ext uri="{FF2B5EF4-FFF2-40B4-BE49-F238E27FC236}">
                    <a16:creationId xmlns:a16="http://schemas.microsoft.com/office/drawing/2014/main" id="{AEFD6A50-E6BC-192E-58AF-D3B4AAD41DF3}"/>
                  </a:ext>
                </a:extLst>
              </p:cNvPr>
              <p:cNvSpPr txBox="1"/>
              <p:nvPr/>
            </p:nvSpPr>
            <p:spPr>
              <a:xfrm>
                <a:off x="10396577" y="4634919"/>
                <a:ext cx="1096006" cy="369332"/>
              </a:xfrm>
              <a:prstGeom prst="rect">
                <a:avLst/>
              </a:prstGeom>
              <a:noFill/>
            </p:spPr>
            <p:txBody>
              <a:bodyPr wrap="none" rtlCol="0">
                <a:spAutoFit/>
              </a:bodyPr>
              <a:lstStyle/>
              <a:p>
                <a14:m>
                  <m:oMath xmlns:m="http://schemas.openxmlformats.org/officeDocument/2006/math">
                    <m:r>
                      <a:rPr lang="en-US" altLang="zh-CN" b="0" i="1" smtClean="0">
                        <a:latin typeface="Cambria Math" panose="02040503050406030204" pitchFamily="18" charset="0"/>
                      </a:rPr>
                      <m:t>𝑡</m:t>
                    </m:r>
                  </m:oMath>
                </a14:m>
                <a:r>
                  <a:rPr lang="ja-JP" altLang="en-US" dirty="0"/>
                  <a:t>は通常</a:t>
                </a:r>
                <a:r>
                  <a:rPr lang="en-US" altLang="ja-JP" dirty="0"/>
                  <a:t>4</a:t>
                </a:r>
                <a:endParaRPr lang="zh-CN" altLang="en-US" dirty="0"/>
              </a:p>
            </p:txBody>
          </p:sp>
        </mc:Choice>
        <mc:Fallback>
          <p:sp>
            <p:nvSpPr>
              <p:cNvPr id="30" name="文本框 29">
                <a:extLst>
                  <a:ext uri="{FF2B5EF4-FFF2-40B4-BE49-F238E27FC236}">
                    <a16:creationId xmlns:a16="http://schemas.microsoft.com/office/drawing/2014/main" id="{AEFD6A50-E6BC-192E-58AF-D3B4AAD41DF3}"/>
                  </a:ext>
                </a:extLst>
              </p:cNvPr>
              <p:cNvSpPr txBox="1">
                <a:spLocks noRot="1" noChangeAspect="1" noMove="1" noResize="1" noEditPoints="1" noAdjustHandles="1" noChangeArrowheads="1" noChangeShapeType="1" noTextEdit="1"/>
              </p:cNvSpPr>
              <p:nvPr/>
            </p:nvSpPr>
            <p:spPr>
              <a:xfrm>
                <a:off x="10396577" y="4634919"/>
                <a:ext cx="1096006" cy="369332"/>
              </a:xfrm>
              <a:prstGeom prst="rect">
                <a:avLst/>
              </a:prstGeom>
              <a:blipFill>
                <a:blip r:embed="rId8"/>
                <a:stretch>
                  <a:fillRect t="-8197" r="-5000" b="-26230"/>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3" name="文本框 32">
                <a:extLst>
                  <a:ext uri="{FF2B5EF4-FFF2-40B4-BE49-F238E27FC236}">
                    <a16:creationId xmlns:a16="http://schemas.microsoft.com/office/drawing/2014/main" id="{F3B70B2D-0953-0ED3-6230-B8718BDFFDE9}"/>
                  </a:ext>
                </a:extLst>
              </p:cNvPr>
              <p:cNvSpPr txBox="1"/>
              <p:nvPr/>
            </p:nvSpPr>
            <p:spPr>
              <a:xfrm>
                <a:off x="8626709" y="5189288"/>
                <a:ext cx="1354410"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32</m:t>
                      </m:r>
                      <m:sSup>
                        <m:sSupPr>
                          <m:ctrlPr>
                            <a:rPr lang="en-US" altLang="zh-CN" b="0" i="1" smtClean="0">
                              <a:latin typeface="Cambria Math" panose="02040503050406030204" pitchFamily="18" charset="0"/>
                            </a:rPr>
                          </m:ctrlPr>
                        </m:sSupPr>
                        <m:e>
                          <m:r>
                            <a:rPr lang="en-US" altLang="zh-CN" b="0" i="1" smtClean="0">
                              <a:latin typeface="Cambria Math" panose="02040503050406030204" pitchFamily="18" charset="0"/>
                            </a:rPr>
                            <m:t>𝑚</m:t>
                          </m:r>
                        </m:e>
                        <m:sup>
                          <m:r>
                            <a:rPr lang="en-US" altLang="zh-CN" b="0" i="1" smtClean="0">
                              <a:latin typeface="Cambria Math" panose="02040503050406030204" pitchFamily="18" charset="0"/>
                            </a:rPr>
                            <m:t>2</m:t>
                          </m:r>
                        </m:sup>
                      </m:sSup>
                      <m:r>
                        <a:rPr lang="en-US" altLang="zh-CN" b="0" i="1" smtClean="0">
                          <a:latin typeface="Cambria Math" panose="02040503050406030204" pitchFamily="18" charset="0"/>
                        </a:rPr>
                        <m:t>+16</m:t>
                      </m:r>
                      <m:r>
                        <a:rPr lang="en-US" altLang="zh-CN" b="0" i="1" smtClean="0">
                          <a:latin typeface="Cambria Math" panose="02040503050406030204" pitchFamily="18" charset="0"/>
                        </a:rPr>
                        <m:t>𝑚</m:t>
                      </m:r>
                    </m:oMath>
                  </m:oMathPara>
                </a14:m>
                <a:endParaRPr lang="zh-CN" altLang="en-US" dirty="0"/>
              </a:p>
            </p:txBody>
          </p:sp>
        </mc:Choice>
        <mc:Fallback>
          <p:sp>
            <p:nvSpPr>
              <p:cNvPr id="33" name="文本框 32">
                <a:extLst>
                  <a:ext uri="{FF2B5EF4-FFF2-40B4-BE49-F238E27FC236}">
                    <a16:creationId xmlns:a16="http://schemas.microsoft.com/office/drawing/2014/main" id="{F3B70B2D-0953-0ED3-6230-B8718BDFFDE9}"/>
                  </a:ext>
                </a:extLst>
              </p:cNvPr>
              <p:cNvSpPr txBox="1">
                <a:spLocks noRot="1" noChangeAspect="1" noMove="1" noResize="1" noEditPoints="1" noAdjustHandles="1" noChangeArrowheads="1" noChangeShapeType="1" noTextEdit="1"/>
              </p:cNvSpPr>
              <p:nvPr/>
            </p:nvSpPr>
            <p:spPr>
              <a:xfrm>
                <a:off x="8626709" y="5189288"/>
                <a:ext cx="1354410" cy="276999"/>
              </a:xfrm>
              <a:prstGeom prst="rect">
                <a:avLst/>
              </a:prstGeom>
              <a:blipFill>
                <a:blip r:embed="rId9"/>
                <a:stretch>
                  <a:fillRect l="-3153" t="-4348" r="-3604" b="-6522"/>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4" name="文本框 33">
                <a:extLst>
                  <a:ext uri="{FF2B5EF4-FFF2-40B4-BE49-F238E27FC236}">
                    <a16:creationId xmlns:a16="http://schemas.microsoft.com/office/drawing/2014/main" id="{12728266-C2D9-9B27-B4B9-DE3AE5D418A3}"/>
                  </a:ext>
                </a:extLst>
              </p:cNvPr>
              <p:cNvSpPr txBox="1"/>
              <p:nvPr/>
            </p:nvSpPr>
            <p:spPr>
              <a:xfrm>
                <a:off x="8626709" y="5543560"/>
                <a:ext cx="2533835" cy="369332"/>
              </a:xfrm>
              <a:prstGeom prst="rect">
                <a:avLst/>
              </a:prstGeom>
              <a:noFill/>
            </p:spPr>
            <p:txBody>
              <a:bodyPr wrap="none" rtlCol="0">
                <a:spAutoFit/>
              </a:bodyPr>
              <a:lstStyle/>
              <a:p>
                <a:r>
                  <a:rPr lang="ja-JP" altLang="en-US" dirty="0"/>
                  <a:t>現在の</a:t>
                </a:r>
                <a:r>
                  <a:rPr lang="en-US" altLang="ja-JP" dirty="0"/>
                  <a:t>zephyr</a:t>
                </a:r>
                <a:r>
                  <a:rPr lang="ja-JP" altLang="en-US" dirty="0"/>
                  <a:t>は</a:t>
                </a:r>
                <a14:m>
                  <m:oMath xmlns:m="http://schemas.openxmlformats.org/officeDocument/2006/math">
                    <m:r>
                      <a:rPr lang="en-US" altLang="ja-JP" b="0" i="1" smtClean="0">
                        <a:latin typeface="Cambria Math" panose="02040503050406030204" pitchFamily="18" charset="0"/>
                      </a:rPr>
                      <m:t>𝑚</m:t>
                    </m:r>
                    <m:r>
                      <a:rPr lang="en-US" altLang="ja-JP" b="0" i="1" smtClean="0">
                        <a:latin typeface="Cambria Math" panose="02040503050406030204" pitchFamily="18" charset="0"/>
                      </a:rPr>
                      <m:t>=15</m:t>
                    </m:r>
                  </m:oMath>
                </a14:m>
                <a:endParaRPr lang="zh-CN" altLang="en-US" dirty="0"/>
              </a:p>
            </p:txBody>
          </p:sp>
        </mc:Choice>
        <mc:Fallback>
          <p:sp>
            <p:nvSpPr>
              <p:cNvPr id="34" name="文本框 33">
                <a:extLst>
                  <a:ext uri="{FF2B5EF4-FFF2-40B4-BE49-F238E27FC236}">
                    <a16:creationId xmlns:a16="http://schemas.microsoft.com/office/drawing/2014/main" id="{12728266-C2D9-9B27-B4B9-DE3AE5D418A3}"/>
                  </a:ext>
                </a:extLst>
              </p:cNvPr>
              <p:cNvSpPr txBox="1">
                <a:spLocks noRot="1" noChangeAspect="1" noMove="1" noResize="1" noEditPoints="1" noAdjustHandles="1" noChangeArrowheads="1" noChangeShapeType="1" noTextEdit="1"/>
              </p:cNvSpPr>
              <p:nvPr/>
            </p:nvSpPr>
            <p:spPr>
              <a:xfrm>
                <a:off x="8626709" y="5543560"/>
                <a:ext cx="2533835" cy="369332"/>
              </a:xfrm>
              <a:prstGeom prst="rect">
                <a:avLst/>
              </a:prstGeom>
              <a:blipFill>
                <a:blip r:embed="rId10"/>
                <a:stretch>
                  <a:fillRect l="-1923" t="-8197" b="-26230"/>
                </a:stretch>
              </a:blipFill>
            </p:spPr>
            <p:txBody>
              <a:bodyPr/>
              <a:lstStyle/>
              <a:p>
                <a:r>
                  <a:rPr lang="zh-CN" altLang="en-US">
                    <a:noFill/>
                  </a:rPr>
                  <a:t> </a:t>
                </a:r>
              </a:p>
            </p:txBody>
          </p:sp>
        </mc:Fallback>
      </mc:AlternateContent>
      <p:sp>
        <p:nvSpPr>
          <p:cNvPr id="35" name="文本框 34">
            <a:extLst>
              <a:ext uri="{FF2B5EF4-FFF2-40B4-BE49-F238E27FC236}">
                <a16:creationId xmlns:a16="http://schemas.microsoft.com/office/drawing/2014/main" id="{2542F953-C1B3-60DD-F774-1735B278CE19}"/>
              </a:ext>
            </a:extLst>
          </p:cNvPr>
          <p:cNvSpPr txBox="1"/>
          <p:nvPr/>
        </p:nvSpPr>
        <p:spPr>
          <a:xfrm>
            <a:off x="5288514" y="3939649"/>
            <a:ext cx="4208016" cy="307777"/>
          </a:xfrm>
          <a:prstGeom prst="rect">
            <a:avLst/>
          </a:prstGeom>
          <a:noFill/>
        </p:spPr>
        <p:txBody>
          <a:bodyPr wrap="square">
            <a:spAutoFit/>
          </a:bodyPr>
          <a:lstStyle/>
          <a:p>
            <a:r>
              <a:rPr lang="en-US" altLang="zh-CN" sz="1400" b="0" dirty="0" err="1">
                <a:solidFill>
                  <a:srgbClr val="001080"/>
                </a:solidFill>
                <a:effectLst/>
                <a:latin typeface="Consolas" panose="020B0609020204030204" pitchFamily="49" charset="0"/>
              </a:rPr>
              <a:t>pegasus</a:t>
            </a:r>
            <a:r>
              <a:rPr lang="en-US" altLang="zh-CN" sz="1400" b="0" dirty="0">
                <a:solidFill>
                  <a:srgbClr val="3B3B3B"/>
                </a:solidFill>
                <a:effectLst/>
                <a:latin typeface="Consolas" panose="020B0609020204030204" pitchFamily="49" charset="0"/>
              </a:rPr>
              <a:t> </a:t>
            </a:r>
            <a:r>
              <a:rPr lang="en-US" altLang="zh-CN" sz="1400" b="0" dirty="0">
                <a:solidFill>
                  <a:srgbClr val="000000"/>
                </a:solidFill>
                <a:effectLst/>
                <a:latin typeface="Consolas" panose="020B0609020204030204" pitchFamily="49" charset="0"/>
              </a:rPr>
              <a:t>=</a:t>
            </a:r>
            <a:r>
              <a:rPr lang="en-US" altLang="zh-CN" sz="1400" b="0" dirty="0">
                <a:solidFill>
                  <a:srgbClr val="3B3B3B"/>
                </a:solidFill>
                <a:effectLst/>
                <a:latin typeface="Consolas" panose="020B0609020204030204" pitchFamily="49" charset="0"/>
              </a:rPr>
              <a:t> </a:t>
            </a:r>
            <a:r>
              <a:rPr lang="en-US" altLang="zh-CN" sz="1400" b="0" dirty="0" err="1">
                <a:solidFill>
                  <a:srgbClr val="267F99"/>
                </a:solidFill>
                <a:effectLst/>
                <a:latin typeface="Consolas" panose="020B0609020204030204" pitchFamily="49" charset="0"/>
              </a:rPr>
              <a:t>dnx</a:t>
            </a:r>
            <a:r>
              <a:rPr lang="en-US" altLang="zh-CN" sz="1400" b="0" dirty="0" err="1">
                <a:solidFill>
                  <a:srgbClr val="3B3B3B"/>
                </a:solidFill>
                <a:effectLst/>
                <a:latin typeface="Consolas" panose="020B0609020204030204" pitchFamily="49" charset="0"/>
              </a:rPr>
              <a:t>.</a:t>
            </a:r>
            <a:r>
              <a:rPr lang="en-US" altLang="zh-CN" sz="1400" dirty="0" err="1">
                <a:solidFill>
                  <a:srgbClr val="795E26"/>
                </a:solidFill>
                <a:latin typeface="Consolas" panose="020B0609020204030204" pitchFamily="49" charset="0"/>
              </a:rPr>
              <a:t>pegasus</a:t>
            </a:r>
            <a:r>
              <a:rPr lang="en-US" altLang="zh-CN" sz="1400" b="0" dirty="0" err="1">
                <a:solidFill>
                  <a:srgbClr val="795E26"/>
                </a:solidFill>
                <a:effectLst/>
                <a:latin typeface="Consolas" panose="020B0609020204030204" pitchFamily="49" charset="0"/>
              </a:rPr>
              <a:t>_graph</a:t>
            </a:r>
            <a:r>
              <a:rPr lang="en-US" altLang="zh-CN" sz="1400" b="0" dirty="0">
                <a:solidFill>
                  <a:srgbClr val="3B3B3B"/>
                </a:solidFill>
                <a:effectLst/>
                <a:latin typeface="Consolas" panose="020B0609020204030204" pitchFamily="49" charset="0"/>
              </a:rPr>
              <a:t>(</a:t>
            </a:r>
            <a:r>
              <a:rPr lang="en-US" altLang="zh-CN" sz="1400" dirty="0">
                <a:solidFill>
                  <a:srgbClr val="001080"/>
                </a:solidFill>
                <a:latin typeface="Consolas" panose="020B0609020204030204" pitchFamily="49" charset="0"/>
              </a:rPr>
              <a:t>m</a:t>
            </a:r>
            <a:r>
              <a:rPr lang="en-US" altLang="zh-CN" sz="1400" b="0" dirty="0">
                <a:solidFill>
                  <a:srgbClr val="3B3B3B"/>
                </a:solidFill>
                <a:effectLst/>
                <a:latin typeface="Consolas" panose="020B0609020204030204" pitchFamily="49" charset="0"/>
              </a:rPr>
              <a:t>) </a:t>
            </a:r>
          </a:p>
        </p:txBody>
      </p:sp>
      <p:sp>
        <p:nvSpPr>
          <p:cNvPr id="36" name="文本框 35">
            <a:extLst>
              <a:ext uri="{FF2B5EF4-FFF2-40B4-BE49-F238E27FC236}">
                <a16:creationId xmlns:a16="http://schemas.microsoft.com/office/drawing/2014/main" id="{167EFF08-3EA1-0E40-DE3A-135123430A7A}"/>
              </a:ext>
            </a:extLst>
          </p:cNvPr>
          <p:cNvSpPr txBox="1"/>
          <p:nvPr/>
        </p:nvSpPr>
        <p:spPr>
          <a:xfrm>
            <a:off x="8647930" y="3554599"/>
            <a:ext cx="3111201" cy="307777"/>
          </a:xfrm>
          <a:prstGeom prst="rect">
            <a:avLst/>
          </a:prstGeom>
          <a:noFill/>
        </p:spPr>
        <p:txBody>
          <a:bodyPr wrap="square">
            <a:spAutoFit/>
          </a:bodyPr>
          <a:lstStyle/>
          <a:p>
            <a:r>
              <a:rPr lang="en-US" altLang="zh-CN" sz="1400" b="0" dirty="0">
                <a:solidFill>
                  <a:srgbClr val="001080"/>
                </a:solidFill>
                <a:effectLst/>
                <a:latin typeface="Consolas" panose="020B0609020204030204" pitchFamily="49" charset="0"/>
              </a:rPr>
              <a:t>zephyr</a:t>
            </a:r>
            <a:r>
              <a:rPr lang="en-US" altLang="zh-CN" sz="1400" b="0" dirty="0">
                <a:solidFill>
                  <a:srgbClr val="3B3B3B"/>
                </a:solidFill>
                <a:effectLst/>
                <a:latin typeface="Consolas" panose="020B0609020204030204" pitchFamily="49" charset="0"/>
              </a:rPr>
              <a:t> </a:t>
            </a:r>
            <a:r>
              <a:rPr lang="en-US" altLang="zh-CN" sz="1400" b="0" dirty="0">
                <a:solidFill>
                  <a:srgbClr val="000000"/>
                </a:solidFill>
                <a:effectLst/>
                <a:latin typeface="Consolas" panose="020B0609020204030204" pitchFamily="49" charset="0"/>
              </a:rPr>
              <a:t>=</a:t>
            </a:r>
            <a:r>
              <a:rPr lang="en-US" altLang="zh-CN" sz="1400" b="0" dirty="0">
                <a:solidFill>
                  <a:srgbClr val="3B3B3B"/>
                </a:solidFill>
                <a:effectLst/>
                <a:latin typeface="Consolas" panose="020B0609020204030204" pitchFamily="49" charset="0"/>
              </a:rPr>
              <a:t> </a:t>
            </a:r>
            <a:r>
              <a:rPr lang="en-US" altLang="zh-CN" sz="1400" b="0" dirty="0" err="1">
                <a:solidFill>
                  <a:srgbClr val="267F99"/>
                </a:solidFill>
                <a:effectLst/>
                <a:latin typeface="Consolas" panose="020B0609020204030204" pitchFamily="49" charset="0"/>
              </a:rPr>
              <a:t>dnx</a:t>
            </a:r>
            <a:r>
              <a:rPr lang="en-US" altLang="zh-CN" sz="1400" b="0" dirty="0" err="1">
                <a:solidFill>
                  <a:srgbClr val="3B3B3B"/>
                </a:solidFill>
                <a:effectLst/>
                <a:latin typeface="Consolas" panose="020B0609020204030204" pitchFamily="49" charset="0"/>
              </a:rPr>
              <a:t>.</a:t>
            </a:r>
            <a:r>
              <a:rPr lang="en-US" altLang="zh-CN" sz="1400" b="0" dirty="0" err="1">
                <a:solidFill>
                  <a:srgbClr val="795E26"/>
                </a:solidFill>
                <a:effectLst/>
                <a:latin typeface="Consolas" panose="020B0609020204030204" pitchFamily="49" charset="0"/>
              </a:rPr>
              <a:t>zephyr_graph</a:t>
            </a:r>
            <a:r>
              <a:rPr lang="en-US" altLang="zh-CN" sz="1400" b="0" dirty="0">
                <a:solidFill>
                  <a:srgbClr val="3B3B3B"/>
                </a:solidFill>
                <a:effectLst/>
                <a:latin typeface="Consolas" panose="020B0609020204030204" pitchFamily="49" charset="0"/>
              </a:rPr>
              <a:t>(</a:t>
            </a:r>
            <a:r>
              <a:rPr lang="en-US" altLang="zh-CN" sz="1400" dirty="0">
                <a:solidFill>
                  <a:srgbClr val="001080"/>
                </a:solidFill>
                <a:latin typeface="Consolas" panose="020B0609020204030204" pitchFamily="49" charset="0"/>
              </a:rPr>
              <a:t>m</a:t>
            </a:r>
            <a:r>
              <a:rPr lang="en-US" altLang="zh-CN" sz="1400" b="0" dirty="0">
                <a:solidFill>
                  <a:srgbClr val="3B3B3B"/>
                </a:solidFill>
                <a:effectLst/>
                <a:latin typeface="Consolas" panose="020B0609020204030204" pitchFamily="49" charset="0"/>
              </a:rPr>
              <a:t>) </a:t>
            </a:r>
          </a:p>
        </p:txBody>
      </p:sp>
    </p:spTree>
    <p:extLst>
      <p:ext uri="{BB962C8B-B14F-4D97-AF65-F5344CB8AC3E}">
        <p14:creationId xmlns:p14="http://schemas.microsoft.com/office/powerpoint/2010/main" val="401109149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14108</TotalTime>
  <Words>1444</Words>
  <Application>Microsoft Office PowerPoint</Application>
  <PresentationFormat>宽屏</PresentationFormat>
  <Paragraphs>347</Paragraphs>
  <Slides>12</Slides>
  <Notes>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12</vt:i4>
      </vt:variant>
    </vt:vector>
  </HeadingPairs>
  <TitlesOfParts>
    <vt:vector size="19" baseType="lpstr">
      <vt:lpstr>等线</vt:lpstr>
      <vt:lpstr>等线 Light</vt:lpstr>
      <vt:lpstr>Arial</vt:lpstr>
      <vt:lpstr>Cambria Math</vt:lpstr>
      <vt:lpstr>Consolas</vt:lpstr>
      <vt:lpstr>Segoe UI Symbol</vt:lpstr>
      <vt:lpstr>Office 主题​​</vt:lpstr>
      <vt:lpstr>Group meeting</vt:lpstr>
      <vt:lpstr>今回の内容</vt:lpstr>
      <vt:lpstr>TSP問題のQUBOモデル</vt:lpstr>
      <vt:lpstr>PowerPoint 演示文稿</vt:lpstr>
      <vt:lpstr>PowerPoint 演示文稿</vt:lpstr>
      <vt:lpstr>PowerPoint 演示文稿</vt:lpstr>
      <vt:lpstr>二次項数の比較</vt:lpstr>
      <vt:lpstr>量子アニーラのトポロジー</vt:lpstr>
      <vt:lpstr>量子アニーラのトポロジーを拡大</vt:lpstr>
      <vt:lpstr>実験</vt:lpstr>
      <vt:lpstr>実験</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meeting</dc:title>
  <dc:creator>劉　崇玖</dc:creator>
  <cp:lastModifiedBy>劉　崇玖</cp:lastModifiedBy>
  <cp:revision>612</cp:revision>
  <dcterms:created xsi:type="dcterms:W3CDTF">2023-04-18T06:26:34Z</dcterms:created>
  <dcterms:modified xsi:type="dcterms:W3CDTF">2024-10-14T09:51:53Z</dcterms:modified>
</cp:coreProperties>
</file>

<file path=docProps/thumbnail.jpeg>
</file>